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60" r:id="rId1"/>
  </p:sldMasterIdLst>
  <p:notesMasterIdLst>
    <p:notesMasterId r:id="rId77"/>
  </p:notesMasterIdLst>
  <p:handoutMasterIdLst>
    <p:handoutMasterId r:id="rId78"/>
  </p:handoutMasterIdLst>
  <p:sldIdLst>
    <p:sldId id="256" r:id="rId2"/>
    <p:sldId id="257" r:id="rId3"/>
    <p:sldId id="324" r:id="rId4"/>
    <p:sldId id="363" r:id="rId5"/>
    <p:sldId id="365" r:id="rId6"/>
    <p:sldId id="366" r:id="rId7"/>
    <p:sldId id="367" r:id="rId8"/>
    <p:sldId id="368" r:id="rId9"/>
    <p:sldId id="369" r:id="rId10"/>
    <p:sldId id="370" r:id="rId11"/>
    <p:sldId id="371" r:id="rId12"/>
    <p:sldId id="372" r:id="rId13"/>
    <p:sldId id="373" r:id="rId14"/>
    <p:sldId id="374" r:id="rId15"/>
    <p:sldId id="390" r:id="rId16"/>
    <p:sldId id="375" r:id="rId17"/>
    <p:sldId id="376" r:id="rId18"/>
    <p:sldId id="383" r:id="rId19"/>
    <p:sldId id="377" r:id="rId20"/>
    <p:sldId id="384" r:id="rId21"/>
    <p:sldId id="378" r:id="rId22"/>
    <p:sldId id="379" r:id="rId23"/>
    <p:sldId id="380" r:id="rId24"/>
    <p:sldId id="381" r:id="rId25"/>
    <p:sldId id="385" r:id="rId26"/>
    <p:sldId id="382" r:id="rId27"/>
    <p:sldId id="386" r:id="rId28"/>
    <p:sldId id="387" r:id="rId29"/>
    <p:sldId id="388" r:id="rId30"/>
    <p:sldId id="389" r:id="rId31"/>
    <p:sldId id="391" r:id="rId32"/>
    <p:sldId id="364" r:id="rId33"/>
    <p:sldId id="392" r:id="rId34"/>
    <p:sldId id="393" r:id="rId35"/>
    <p:sldId id="394" r:id="rId36"/>
    <p:sldId id="395" r:id="rId37"/>
    <p:sldId id="396" r:id="rId38"/>
    <p:sldId id="397" r:id="rId39"/>
    <p:sldId id="398" r:id="rId40"/>
    <p:sldId id="399" r:id="rId41"/>
    <p:sldId id="400" r:id="rId42"/>
    <p:sldId id="401" r:id="rId43"/>
    <p:sldId id="402" r:id="rId44"/>
    <p:sldId id="403" r:id="rId45"/>
    <p:sldId id="404" r:id="rId46"/>
    <p:sldId id="405" r:id="rId47"/>
    <p:sldId id="406" r:id="rId48"/>
    <p:sldId id="407" r:id="rId49"/>
    <p:sldId id="408" r:id="rId50"/>
    <p:sldId id="410" r:id="rId51"/>
    <p:sldId id="409" r:id="rId52"/>
    <p:sldId id="411" r:id="rId53"/>
    <p:sldId id="412" r:id="rId54"/>
    <p:sldId id="413" r:id="rId55"/>
    <p:sldId id="414" r:id="rId56"/>
    <p:sldId id="415" r:id="rId57"/>
    <p:sldId id="416" r:id="rId58"/>
    <p:sldId id="417" r:id="rId59"/>
    <p:sldId id="418" r:id="rId60"/>
    <p:sldId id="419" r:id="rId61"/>
    <p:sldId id="322" r:id="rId62"/>
    <p:sldId id="258" r:id="rId63"/>
    <p:sldId id="259" r:id="rId64"/>
    <p:sldId id="362" r:id="rId65"/>
    <p:sldId id="350" r:id="rId66"/>
    <p:sldId id="351" r:id="rId67"/>
    <p:sldId id="352" r:id="rId68"/>
    <p:sldId id="353" r:id="rId69"/>
    <p:sldId id="354" r:id="rId70"/>
    <p:sldId id="355" r:id="rId71"/>
    <p:sldId id="356" r:id="rId72"/>
    <p:sldId id="357" r:id="rId73"/>
    <p:sldId id="358" r:id="rId74"/>
    <p:sldId id="359" r:id="rId75"/>
    <p:sldId id="360" r:id="rId7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A318"/>
    <a:srgbClr val="2A7505"/>
    <a:srgbClr val="008A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4" autoAdjust="0"/>
    <p:restoredTop sz="88810" autoAdjust="0"/>
  </p:normalViewPr>
  <p:slideViewPr>
    <p:cSldViewPr>
      <p:cViewPr varScale="1">
        <p:scale>
          <a:sx n="65" d="100"/>
          <a:sy n="65" d="100"/>
        </p:scale>
        <p:origin x="1530" y="7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56" d="100"/>
          <a:sy n="56" d="100"/>
        </p:scale>
        <p:origin x="2856" y="7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A5ACFA-AD9A-44F4-B40E-639F16CA9AF7}" type="datetimeFigureOut">
              <a:rPr lang="en-US" smtClean="0"/>
              <a:t>31-Dec-18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665E70-E9F7-4D8A-95BD-E90994F255CE}" type="slidenum">
              <a:rPr lang="en-US" smtClean="0"/>
              <a:t>‹#›</a:t>
            </a:fld>
            <a:endParaRPr lang="en-US"/>
          </a:p>
        </p:txBody>
      </p:sp>
    </p:spTree>
    <p:extLst>
      <p:ext uri="{BB962C8B-B14F-4D97-AF65-F5344CB8AC3E}">
        <p14:creationId xmlns:p14="http://schemas.microsoft.com/office/powerpoint/2010/main" val="35825580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BBEF63D-A5DF-44D6-A573-96A8F2474597}" type="datetimeFigureOut">
              <a:rPr lang="en-US" smtClean="0"/>
              <a:t>31-Dec-18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79B56A2-4BB2-4FB3-A60B-D162DFF80368}" type="slidenum">
              <a:rPr lang="en-US" smtClean="0"/>
              <a:t>‹#›</a:t>
            </a:fld>
            <a:endParaRPr lang="en-US"/>
          </a:p>
        </p:txBody>
      </p:sp>
    </p:spTree>
    <p:extLst>
      <p:ext uri="{BB962C8B-B14F-4D97-AF65-F5344CB8AC3E}">
        <p14:creationId xmlns:p14="http://schemas.microsoft.com/office/powerpoint/2010/main" val="4204060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1</a:t>
            </a:fld>
            <a:endParaRPr lang="en-US"/>
          </a:p>
        </p:txBody>
      </p:sp>
    </p:spTree>
    <p:extLst>
      <p:ext uri="{BB962C8B-B14F-4D97-AF65-F5344CB8AC3E}">
        <p14:creationId xmlns:p14="http://schemas.microsoft.com/office/powerpoint/2010/main" val="22545360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10</a:t>
            </a:fld>
            <a:endParaRPr lang="en-US"/>
          </a:p>
        </p:txBody>
      </p:sp>
    </p:spTree>
    <p:extLst>
      <p:ext uri="{BB962C8B-B14F-4D97-AF65-F5344CB8AC3E}">
        <p14:creationId xmlns:p14="http://schemas.microsoft.com/office/powerpoint/2010/main" val="453669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11</a:t>
            </a:fld>
            <a:endParaRPr lang="en-US"/>
          </a:p>
        </p:txBody>
      </p:sp>
    </p:spTree>
    <p:extLst>
      <p:ext uri="{BB962C8B-B14F-4D97-AF65-F5344CB8AC3E}">
        <p14:creationId xmlns:p14="http://schemas.microsoft.com/office/powerpoint/2010/main" val="4238158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12</a:t>
            </a:fld>
            <a:endParaRPr lang="en-US"/>
          </a:p>
        </p:txBody>
      </p:sp>
    </p:spTree>
    <p:extLst>
      <p:ext uri="{BB962C8B-B14F-4D97-AF65-F5344CB8AC3E}">
        <p14:creationId xmlns:p14="http://schemas.microsoft.com/office/powerpoint/2010/main" val="11948133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13</a:t>
            </a:fld>
            <a:endParaRPr lang="en-US"/>
          </a:p>
        </p:txBody>
      </p:sp>
    </p:spTree>
    <p:extLst>
      <p:ext uri="{BB962C8B-B14F-4D97-AF65-F5344CB8AC3E}">
        <p14:creationId xmlns:p14="http://schemas.microsoft.com/office/powerpoint/2010/main" val="25997836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14</a:t>
            </a:fld>
            <a:endParaRPr lang="en-US"/>
          </a:p>
        </p:txBody>
      </p:sp>
    </p:spTree>
    <p:extLst>
      <p:ext uri="{BB962C8B-B14F-4D97-AF65-F5344CB8AC3E}">
        <p14:creationId xmlns:p14="http://schemas.microsoft.com/office/powerpoint/2010/main" val="41245810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15</a:t>
            </a:fld>
            <a:endParaRPr lang="en-US"/>
          </a:p>
        </p:txBody>
      </p:sp>
    </p:spTree>
    <p:extLst>
      <p:ext uri="{BB962C8B-B14F-4D97-AF65-F5344CB8AC3E}">
        <p14:creationId xmlns:p14="http://schemas.microsoft.com/office/powerpoint/2010/main" val="12904001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16</a:t>
            </a:fld>
            <a:endParaRPr lang="en-US"/>
          </a:p>
        </p:txBody>
      </p:sp>
    </p:spTree>
    <p:extLst>
      <p:ext uri="{BB962C8B-B14F-4D97-AF65-F5344CB8AC3E}">
        <p14:creationId xmlns:p14="http://schemas.microsoft.com/office/powerpoint/2010/main" val="24090271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17</a:t>
            </a:fld>
            <a:endParaRPr lang="en-US"/>
          </a:p>
        </p:txBody>
      </p:sp>
    </p:spTree>
    <p:extLst>
      <p:ext uri="{BB962C8B-B14F-4D97-AF65-F5344CB8AC3E}">
        <p14:creationId xmlns:p14="http://schemas.microsoft.com/office/powerpoint/2010/main" val="2369050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 don’t know yet</a:t>
            </a:r>
          </a:p>
          <a:p>
            <a:r>
              <a:rPr lang="en-US" dirty="0" smtClean="0"/>
              <a:t>Top: anything</a:t>
            </a:r>
          </a:p>
          <a:p>
            <a:endParaRPr lang="en-US" dirty="0" smtClean="0"/>
          </a:p>
          <a:p>
            <a:r>
              <a:rPr lang="en-US" dirty="0" smtClean="0"/>
              <a:t>Beta: representation</a:t>
            </a:r>
            <a:r>
              <a:rPr lang="en-US" baseline="0" dirty="0" smtClean="0"/>
              <a:t> function (into abstract domain)</a:t>
            </a:r>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18</a:t>
            </a:fld>
            <a:endParaRPr lang="en-US"/>
          </a:p>
        </p:txBody>
      </p:sp>
    </p:spTree>
    <p:extLst>
      <p:ext uri="{BB962C8B-B14F-4D97-AF65-F5344CB8AC3E}">
        <p14:creationId xmlns:p14="http://schemas.microsoft.com/office/powerpoint/2010/main" val="40869113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19</a:t>
            </a:fld>
            <a:endParaRPr lang="en-US"/>
          </a:p>
        </p:txBody>
      </p:sp>
    </p:spTree>
    <p:extLst>
      <p:ext uri="{BB962C8B-B14F-4D97-AF65-F5344CB8AC3E}">
        <p14:creationId xmlns:p14="http://schemas.microsoft.com/office/powerpoint/2010/main" val="193042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2</a:t>
            </a:fld>
            <a:endParaRPr lang="en-US"/>
          </a:p>
        </p:txBody>
      </p:sp>
    </p:spTree>
    <p:extLst>
      <p:ext uri="{BB962C8B-B14F-4D97-AF65-F5344CB8AC3E}">
        <p14:creationId xmlns:p14="http://schemas.microsoft.com/office/powerpoint/2010/main" val="20053954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20</a:t>
            </a:fld>
            <a:endParaRPr lang="en-US"/>
          </a:p>
        </p:txBody>
      </p:sp>
    </p:spTree>
    <p:extLst>
      <p:ext uri="{BB962C8B-B14F-4D97-AF65-F5344CB8AC3E}">
        <p14:creationId xmlns:p14="http://schemas.microsoft.com/office/powerpoint/2010/main" val="37099193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21</a:t>
            </a:fld>
            <a:endParaRPr lang="en-US"/>
          </a:p>
        </p:txBody>
      </p:sp>
    </p:spTree>
    <p:extLst>
      <p:ext uri="{BB962C8B-B14F-4D97-AF65-F5344CB8AC3E}">
        <p14:creationId xmlns:p14="http://schemas.microsoft.com/office/powerpoint/2010/main" val="39319784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22</a:t>
            </a:fld>
            <a:endParaRPr lang="en-US"/>
          </a:p>
        </p:txBody>
      </p:sp>
    </p:spTree>
    <p:extLst>
      <p:ext uri="{BB962C8B-B14F-4D97-AF65-F5344CB8AC3E}">
        <p14:creationId xmlns:p14="http://schemas.microsoft.com/office/powerpoint/2010/main" val="15886243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23</a:t>
            </a:fld>
            <a:endParaRPr lang="en-US"/>
          </a:p>
        </p:txBody>
      </p:sp>
    </p:spTree>
    <p:extLst>
      <p:ext uri="{BB962C8B-B14F-4D97-AF65-F5344CB8AC3E}">
        <p14:creationId xmlns:p14="http://schemas.microsoft.com/office/powerpoint/2010/main" val="13013410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24</a:t>
            </a:fld>
            <a:endParaRPr lang="en-US"/>
          </a:p>
        </p:txBody>
      </p:sp>
    </p:spTree>
    <p:extLst>
      <p:ext uri="{BB962C8B-B14F-4D97-AF65-F5344CB8AC3E}">
        <p14:creationId xmlns:p14="http://schemas.microsoft.com/office/powerpoint/2010/main" val="101378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25</a:t>
            </a:fld>
            <a:endParaRPr lang="en-US"/>
          </a:p>
        </p:txBody>
      </p:sp>
    </p:spTree>
    <p:extLst>
      <p:ext uri="{BB962C8B-B14F-4D97-AF65-F5344CB8AC3E}">
        <p14:creationId xmlns:p14="http://schemas.microsoft.com/office/powerpoint/2010/main" val="3427097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26</a:t>
            </a:fld>
            <a:endParaRPr lang="en-US"/>
          </a:p>
        </p:txBody>
      </p:sp>
    </p:spTree>
    <p:extLst>
      <p:ext uri="{BB962C8B-B14F-4D97-AF65-F5344CB8AC3E}">
        <p14:creationId xmlns:p14="http://schemas.microsoft.com/office/powerpoint/2010/main" val="8990956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27</a:t>
            </a:fld>
            <a:endParaRPr lang="en-US"/>
          </a:p>
        </p:txBody>
      </p:sp>
    </p:spTree>
    <p:extLst>
      <p:ext uri="{BB962C8B-B14F-4D97-AF65-F5344CB8AC3E}">
        <p14:creationId xmlns:p14="http://schemas.microsoft.com/office/powerpoint/2010/main" val="15617318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28</a:t>
            </a:fld>
            <a:endParaRPr lang="en-US"/>
          </a:p>
        </p:txBody>
      </p:sp>
    </p:spTree>
    <p:extLst>
      <p:ext uri="{BB962C8B-B14F-4D97-AF65-F5344CB8AC3E}">
        <p14:creationId xmlns:p14="http://schemas.microsoft.com/office/powerpoint/2010/main" val="5590928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29</a:t>
            </a:fld>
            <a:endParaRPr lang="en-US"/>
          </a:p>
        </p:txBody>
      </p:sp>
    </p:spTree>
    <p:extLst>
      <p:ext uri="{BB962C8B-B14F-4D97-AF65-F5344CB8AC3E}">
        <p14:creationId xmlns:p14="http://schemas.microsoft.com/office/powerpoint/2010/main" val="3157781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3</a:t>
            </a:fld>
            <a:endParaRPr lang="en-US"/>
          </a:p>
        </p:txBody>
      </p:sp>
    </p:spTree>
    <p:extLst>
      <p:ext uri="{BB962C8B-B14F-4D97-AF65-F5344CB8AC3E}">
        <p14:creationId xmlns:p14="http://schemas.microsoft.com/office/powerpoint/2010/main" val="38253119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Improving precision</a:t>
            </a:r>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30</a:t>
            </a:fld>
            <a:endParaRPr lang="en-US"/>
          </a:p>
        </p:txBody>
      </p:sp>
    </p:spTree>
    <p:extLst>
      <p:ext uri="{BB962C8B-B14F-4D97-AF65-F5344CB8AC3E}">
        <p14:creationId xmlns:p14="http://schemas.microsoft.com/office/powerpoint/2010/main" val="2201162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31</a:t>
            </a:fld>
            <a:endParaRPr lang="en-US"/>
          </a:p>
        </p:txBody>
      </p:sp>
    </p:spTree>
    <p:extLst>
      <p:ext uri="{BB962C8B-B14F-4D97-AF65-F5344CB8AC3E}">
        <p14:creationId xmlns:p14="http://schemas.microsoft.com/office/powerpoint/2010/main" val="25129415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32</a:t>
            </a:fld>
            <a:endParaRPr lang="en-US"/>
          </a:p>
        </p:txBody>
      </p:sp>
    </p:spTree>
    <p:extLst>
      <p:ext uri="{BB962C8B-B14F-4D97-AF65-F5344CB8AC3E}">
        <p14:creationId xmlns:p14="http://schemas.microsoft.com/office/powerpoint/2010/main" val="11270787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33</a:t>
            </a:fld>
            <a:endParaRPr lang="en-US"/>
          </a:p>
        </p:txBody>
      </p:sp>
    </p:spTree>
    <p:extLst>
      <p:ext uri="{BB962C8B-B14F-4D97-AF65-F5344CB8AC3E}">
        <p14:creationId xmlns:p14="http://schemas.microsoft.com/office/powerpoint/2010/main" val="16816486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method to prove properties like this automatically using static analysis</a:t>
            </a:r>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34</a:t>
            </a:fld>
            <a:endParaRPr lang="en-US"/>
          </a:p>
        </p:txBody>
      </p:sp>
    </p:spTree>
    <p:extLst>
      <p:ext uri="{BB962C8B-B14F-4D97-AF65-F5344CB8AC3E}">
        <p14:creationId xmlns:p14="http://schemas.microsoft.com/office/powerpoint/2010/main" val="8847721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35</a:t>
            </a:fld>
            <a:endParaRPr lang="en-US"/>
          </a:p>
        </p:txBody>
      </p:sp>
    </p:spTree>
    <p:extLst>
      <p:ext uri="{BB962C8B-B14F-4D97-AF65-F5344CB8AC3E}">
        <p14:creationId xmlns:p14="http://schemas.microsoft.com/office/powerpoint/2010/main" val="8249813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36</a:t>
            </a:fld>
            <a:endParaRPr lang="en-US"/>
          </a:p>
        </p:txBody>
      </p:sp>
    </p:spTree>
    <p:extLst>
      <p:ext uri="{BB962C8B-B14F-4D97-AF65-F5344CB8AC3E}">
        <p14:creationId xmlns:p14="http://schemas.microsoft.com/office/powerpoint/2010/main" val="30051891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37</a:t>
            </a:fld>
            <a:endParaRPr lang="en-US"/>
          </a:p>
        </p:txBody>
      </p:sp>
    </p:spTree>
    <p:extLst>
      <p:ext uri="{BB962C8B-B14F-4D97-AF65-F5344CB8AC3E}">
        <p14:creationId xmlns:p14="http://schemas.microsoft.com/office/powerpoint/2010/main" val="40050556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38</a:t>
            </a:fld>
            <a:endParaRPr lang="en-US"/>
          </a:p>
        </p:txBody>
      </p:sp>
    </p:spTree>
    <p:extLst>
      <p:ext uri="{BB962C8B-B14F-4D97-AF65-F5344CB8AC3E}">
        <p14:creationId xmlns:p14="http://schemas.microsoft.com/office/powerpoint/2010/main" val="6167924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39</a:t>
            </a:fld>
            <a:endParaRPr lang="en-US"/>
          </a:p>
        </p:txBody>
      </p:sp>
    </p:spTree>
    <p:extLst>
      <p:ext uri="{BB962C8B-B14F-4D97-AF65-F5344CB8AC3E}">
        <p14:creationId xmlns:p14="http://schemas.microsoft.com/office/powerpoint/2010/main" val="3516972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4</a:t>
            </a:fld>
            <a:endParaRPr lang="en-US"/>
          </a:p>
        </p:txBody>
      </p:sp>
    </p:spTree>
    <p:extLst>
      <p:ext uri="{BB962C8B-B14F-4D97-AF65-F5344CB8AC3E}">
        <p14:creationId xmlns:p14="http://schemas.microsoft.com/office/powerpoint/2010/main" val="28148006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40</a:t>
            </a:fld>
            <a:endParaRPr lang="en-US"/>
          </a:p>
        </p:txBody>
      </p:sp>
    </p:spTree>
    <p:extLst>
      <p:ext uri="{BB962C8B-B14F-4D97-AF65-F5344CB8AC3E}">
        <p14:creationId xmlns:p14="http://schemas.microsoft.com/office/powerpoint/2010/main" val="27777856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41</a:t>
            </a:fld>
            <a:endParaRPr lang="en-US"/>
          </a:p>
        </p:txBody>
      </p:sp>
    </p:spTree>
    <p:extLst>
      <p:ext uri="{BB962C8B-B14F-4D97-AF65-F5344CB8AC3E}">
        <p14:creationId xmlns:p14="http://schemas.microsoft.com/office/powerpoint/2010/main" val="27462165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42</a:t>
            </a:fld>
            <a:endParaRPr lang="en-US"/>
          </a:p>
        </p:txBody>
      </p:sp>
    </p:spTree>
    <p:extLst>
      <p:ext uri="{BB962C8B-B14F-4D97-AF65-F5344CB8AC3E}">
        <p14:creationId xmlns:p14="http://schemas.microsoft.com/office/powerpoint/2010/main" val="35130010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43</a:t>
            </a:fld>
            <a:endParaRPr lang="en-US"/>
          </a:p>
        </p:txBody>
      </p:sp>
    </p:spTree>
    <p:extLst>
      <p:ext uri="{BB962C8B-B14F-4D97-AF65-F5344CB8AC3E}">
        <p14:creationId xmlns:p14="http://schemas.microsoft.com/office/powerpoint/2010/main" val="19339118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44</a:t>
            </a:fld>
            <a:endParaRPr lang="en-US"/>
          </a:p>
        </p:txBody>
      </p:sp>
    </p:spTree>
    <p:extLst>
      <p:ext uri="{BB962C8B-B14F-4D97-AF65-F5344CB8AC3E}">
        <p14:creationId xmlns:p14="http://schemas.microsoft.com/office/powerpoint/2010/main" val="38774506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45</a:t>
            </a:fld>
            <a:endParaRPr lang="en-US"/>
          </a:p>
        </p:txBody>
      </p:sp>
    </p:spTree>
    <p:extLst>
      <p:ext uri="{BB962C8B-B14F-4D97-AF65-F5344CB8AC3E}">
        <p14:creationId xmlns:p14="http://schemas.microsoft.com/office/powerpoint/2010/main" val="25137393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46</a:t>
            </a:fld>
            <a:endParaRPr lang="en-US"/>
          </a:p>
        </p:txBody>
      </p:sp>
    </p:spTree>
    <p:extLst>
      <p:ext uri="{BB962C8B-B14F-4D97-AF65-F5344CB8AC3E}">
        <p14:creationId xmlns:p14="http://schemas.microsoft.com/office/powerpoint/2010/main" val="40846008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47</a:t>
            </a:fld>
            <a:endParaRPr lang="en-US"/>
          </a:p>
        </p:txBody>
      </p:sp>
    </p:spTree>
    <p:extLst>
      <p:ext uri="{BB962C8B-B14F-4D97-AF65-F5344CB8AC3E}">
        <p14:creationId xmlns:p14="http://schemas.microsoft.com/office/powerpoint/2010/main" val="16929535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48</a:t>
            </a:fld>
            <a:endParaRPr lang="en-US"/>
          </a:p>
        </p:txBody>
      </p:sp>
    </p:spTree>
    <p:extLst>
      <p:ext uri="{BB962C8B-B14F-4D97-AF65-F5344CB8AC3E}">
        <p14:creationId xmlns:p14="http://schemas.microsoft.com/office/powerpoint/2010/main" val="12948334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49</a:t>
            </a:fld>
            <a:endParaRPr lang="en-US"/>
          </a:p>
        </p:txBody>
      </p:sp>
    </p:spTree>
    <p:extLst>
      <p:ext uri="{BB962C8B-B14F-4D97-AF65-F5344CB8AC3E}">
        <p14:creationId xmlns:p14="http://schemas.microsoft.com/office/powerpoint/2010/main" val="513008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verification of safety properties consists in proving that the intersection of the concrete semantics of the program with the forbidden zone is empty. Since the program concrete semantics is not computable, the verification problem is undecidable. It is not always possible to answer the safety questions completely automatically, with finite computer resources, without any uncertainty about the answer and without any human intervention.</a:t>
            </a:r>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5</a:t>
            </a:fld>
            <a:endParaRPr lang="en-US"/>
          </a:p>
        </p:txBody>
      </p:sp>
    </p:spTree>
    <p:extLst>
      <p:ext uri="{BB962C8B-B14F-4D97-AF65-F5344CB8AC3E}">
        <p14:creationId xmlns:p14="http://schemas.microsoft.com/office/powerpoint/2010/main" val="39318640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50</a:t>
            </a:fld>
            <a:endParaRPr lang="en-US"/>
          </a:p>
        </p:txBody>
      </p:sp>
    </p:spTree>
    <p:extLst>
      <p:ext uri="{BB962C8B-B14F-4D97-AF65-F5344CB8AC3E}">
        <p14:creationId xmlns:p14="http://schemas.microsoft.com/office/powerpoint/2010/main" val="16117088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51</a:t>
            </a:fld>
            <a:endParaRPr lang="en-US"/>
          </a:p>
        </p:txBody>
      </p:sp>
    </p:spTree>
    <p:extLst>
      <p:ext uri="{BB962C8B-B14F-4D97-AF65-F5344CB8AC3E}">
        <p14:creationId xmlns:p14="http://schemas.microsoft.com/office/powerpoint/2010/main" val="40963254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52</a:t>
            </a:fld>
            <a:endParaRPr lang="en-US"/>
          </a:p>
        </p:txBody>
      </p:sp>
    </p:spTree>
    <p:extLst>
      <p:ext uri="{BB962C8B-B14F-4D97-AF65-F5344CB8AC3E}">
        <p14:creationId xmlns:p14="http://schemas.microsoft.com/office/powerpoint/2010/main" val="18519103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53</a:t>
            </a:fld>
            <a:endParaRPr lang="en-US"/>
          </a:p>
        </p:txBody>
      </p:sp>
    </p:spTree>
    <p:extLst>
      <p:ext uri="{BB962C8B-B14F-4D97-AF65-F5344CB8AC3E}">
        <p14:creationId xmlns:p14="http://schemas.microsoft.com/office/powerpoint/2010/main" val="17633059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54</a:t>
            </a:fld>
            <a:endParaRPr lang="en-US"/>
          </a:p>
        </p:txBody>
      </p:sp>
    </p:spTree>
    <p:extLst>
      <p:ext uri="{BB962C8B-B14F-4D97-AF65-F5344CB8AC3E}">
        <p14:creationId xmlns:p14="http://schemas.microsoft.com/office/powerpoint/2010/main" val="30321619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55</a:t>
            </a:fld>
            <a:endParaRPr lang="en-US"/>
          </a:p>
        </p:txBody>
      </p:sp>
    </p:spTree>
    <p:extLst>
      <p:ext uri="{BB962C8B-B14F-4D97-AF65-F5344CB8AC3E}">
        <p14:creationId xmlns:p14="http://schemas.microsoft.com/office/powerpoint/2010/main" val="37191806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56</a:t>
            </a:fld>
            <a:endParaRPr lang="en-US"/>
          </a:p>
        </p:txBody>
      </p:sp>
    </p:spTree>
    <p:extLst>
      <p:ext uri="{BB962C8B-B14F-4D97-AF65-F5344CB8AC3E}">
        <p14:creationId xmlns:p14="http://schemas.microsoft.com/office/powerpoint/2010/main" val="13158727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57</a:t>
            </a:fld>
            <a:endParaRPr lang="en-US"/>
          </a:p>
        </p:txBody>
      </p:sp>
    </p:spTree>
    <p:extLst>
      <p:ext uri="{BB962C8B-B14F-4D97-AF65-F5344CB8AC3E}">
        <p14:creationId xmlns:p14="http://schemas.microsoft.com/office/powerpoint/2010/main" val="29336555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58</a:t>
            </a:fld>
            <a:endParaRPr lang="en-US"/>
          </a:p>
        </p:txBody>
      </p:sp>
    </p:spTree>
    <p:extLst>
      <p:ext uri="{BB962C8B-B14F-4D97-AF65-F5344CB8AC3E}">
        <p14:creationId xmlns:p14="http://schemas.microsoft.com/office/powerpoint/2010/main" val="10227766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59</a:t>
            </a:fld>
            <a:endParaRPr lang="en-US"/>
          </a:p>
        </p:txBody>
      </p:sp>
    </p:spTree>
    <p:extLst>
      <p:ext uri="{BB962C8B-B14F-4D97-AF65-F5344CB8AC3E}">
        <p14:creationId xmlns:p14="http://schemas.microsoft.com/office/powerpoint/2010/main" val="4180550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6</a:t>
            </a:fld>
            <a:endParaRPr lang="en-US"/>
          </a:p>
        </p:txBody>
      </p:sp>
    </p:spTree>
    <p:extLst>
      <p:ext uri="{BB962C8B-B14F-4D97-AF65-F5344CB8AC3E}">
        <p14:creationId xmlns:p14="http://schemas.microsoft.com/office/powerpoint/2010/main" val="36112750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60</a:t>
            </a:fld>
            <a:endParaRPr lang="en-US"/>
          </a:p>
        </p:txBody>
      </p:sp>
    </p:spTree>
    <p:extLst>
      <p:ext uri="{BB962C8B-B14F-4D97-AF65-F5344CB8AC3E}">
        <p14:creationId xmlns:p14="http://schemas.microsoft.com/office/powerpoint/2010/main" val="22578408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61</a:t>
            </a:fld>
            <a:endParaRPr lang="en-US"/>
          </a:p>
        </p:txBody>
      </p:sp>
    </p:spTree>
    <p:extLst>
      <p:ext uri="{BB962C8B-B14F-4D97-AF65-F5344CB8AC3E}">
        <p14:creationId xmlns:p14="http://schemas.microsoft.com/office/powerpoint/2010/main" val="7764069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64</a:t>
            </a:fld>
            <a:endParaRPr lang="en-US"/>
          </a:p>
        </p:txBody>
      </p:sp>
    </p:spTree>
    <p:extLst>
      <p:ext uri="{BB962C8B-B14F-4D97-AF65-F5344CB8AC3E}">
        <p14:creationId xmlns:p14="http://schemas.microsoft.com/office/powerpoint/2010/main" val="28822975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65</a:t>
            </a:fld>
            <a:endParaRPr lang="en-US"/>
          </a:p>
        </p:txBody>
      </p:sp>
    </p:spTree>
    <p:extLst>
      <p:ext uri="{BB962C8B-B14F-4D97-AF65-F5344CB8AC3E}">
        <p14:creationId xmlns:p14="http://schemas.microsoft.com/office/powerpoint/2010/main" val="124629964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66</a:t>
            </a:fld>
            <a:endParaRPr lang="en-US"/>
          </a:p>
        </p:txBody>
      </p:sp>
    </p:spTree>
    <p:extLst>
      <p:ext uri="{BB962C8B-B14F-4D97-AF65-F5344CB8AC3E}">
        <p14:creationId xmlns:p14="http://schemas.microsoft.com/office/powerpoint/2010/main" val="10828614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67</a:t>
            </a:fld>
            <a:endParaRPr lang="en-US"/>
          </a:p>
        </p:txBody>
      </p:sp>
    </p:spTree>
    <p:extLst>
      <p:ext uri="{BB962C8B-B14F-4D97-AF65-F5344CB8AC3E}">
        <p14:creationId xmlns:p14="http://schemas.microsoft.com/office/powerpoint/2010/main" val="35795351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68</a:t>
            </a:fld>
            <a:endParaRPr lang="en-US"/>
          </a:p>
        </p:txBody>
      </p:sp>
    </p:spTree>
    <p:extLst>
      <p:ext uri="{BB962C8B-B14F-4D97-AF65-F5344CB8AC3E}">
        <p14:creationId xmlns:p14="http://schemas.microsoft.com/office/powerpoint/2010/main" val="39387444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69</a:t>
            </a:fld>
            <a:endParaRPr lang="en-US"/>
          </a:p>
        </p:txBody>
      </p:sp>
    </p:spTree>
    <p:extLst>
      <p:ext uri="{BB962C8B-B14F-4D97-AF65-F5344CB8AC3E}">
        <p14:creationId xmlns:p14="http://schemas.microsoft.com/office/powerpoint/2010/main" val="11745940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70</a:t>
            </a:fld>
            <a:endParaRPr lang="en-US"/>
          </a:p>
        </p:txBody>
      </p:sp>
    </p:spTree>
    <p:extLst>
      <p:ext uri="{BB962C8B-B14F-4D97-AF65-F5344CB8AC3E}">
        <p14:creationId xmlns:p14="http://schemas.microsoft.com/office/powerpoint/2010/main" val="2539055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71</a:t>
            </a:fld>
            <a:endParaRPr lang="en-US"/>
          </a:p>
        </p:txBody>
      </p:sp>
    </p:spTree>
    <p:extLst>
      <p:ext uri="{BB962C8B-B14F-4D97-AF65-F5344CB8AC3E}">
        <p14:creationId xmlns:p14="http://schemas.microsoft.com/office/powerpoint/2010/main" val="256904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Abstract Interpretation is the study of language semantics and analyses of varying abstraction levels</a:t>
            </a:r>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7</a:t>
            </a:fld>
            <a:endParaRPr lang="en-US"/>
          </a:p>
        </p:txBody>
      </p:sp>
    </p:spTree>
    <p:extLst>
      <p:ext uri="{BB962C8B-B14F-4D97-AF65-F5344CB8AC3E}">
        <p14:creationId xmlns:p14="http://schemas.microsoft.com/office/powerpoint/2010/main" val="40172661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72</a:t>
            </a:fld>
            <a:endParaRPr lang="en-US"/>
          </a:p>
        </p:txBody>
      </p:sp>
    </p:spTree>
    <p:extLst>
      <p:ext uri="{BB962C8B-B14F-4D97-AF65-F5344CB8AC3E}">
        <p14:creationId xmlns:p14="http://schemas.microsoft.com/office/powerpoint/2010/main" val="272243860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73</a:t>
            </a:fld>
            <a:endParaRPr lang="en-US"/>
          </a:p>
        </p:txBody>
      </p:sp>
    </p:spTree>
    <p:extLst>
      <p:ext uri="{BB962C8B-B14F-4D97-AF65-F5344CB8AC3E}">
        <p14:creationId xmlns:p14="http://schemas.microsoft.com/office/powerpoint/2010/main" val="3391754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74</a:t>
            </a:fld>
            <a:endParaRPr lang="en-US"/>
          </a:p>
        </p:txBody>
      </p:sp>
    </p:spTree>
    <p:extLst>
      <p:ext uri="{BB962C8B-B14F-4D97-AF65-F5344CB8AC3E}">
        <p14:creationId xmlns:p14="http://schemas.microsoft.com/office/powerpoint/2010/main" val="83698806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Kind: type class, family</a:t>
            </a:r>
            <a:r>
              <a:rPr lang="en-US" baseline="0" dirty="0" smtClean="0"/>
              <a:t> of types</a:t>
            </a:r>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75</a:t>
            </a:fld>
            <a:endParaRPr lang="en-US"/>
          </a:p>
        </p:txBody>
      </p:sp>
    </p:spTree>
    <p:extLst>
      <p:ext uri="{BB962C8B-B14F-4D97-AF65-F5344CB8AC3E}">
        <p14:creationId xmlns:p14="http://schemas.microsoft.com/office/powerpoint/2010/main" val="3556515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Formal methods are abstract interpretations, which differ in the way to obtain the abstract semantics:</a:t>
            </a:r>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8</a:t>
            </a:fld>
            <a:endParaRPr lang="en-US"/>
          </a:p>
        </p:txBody>
      </p:sp>
    </p:spTree>
    <p:extLst>
      <p:ext uri="{BB962C8B-B14F-4D97-AF65-F5344CB8AC3E}">
        <p14:creationId xmlns:p14="http://schemas.microsoft.com/office/powerpoint/2010/main" val="1445521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B56A2-4BB2-4FB3-A60B-D162DFF80368}" type="slidenum">
              <a:rPr lang="en-US" smtClean="0"/>
              <a:t>9</a:t>
            </a:fld>
            <a:endParaRPr lang="en-US"/>
          </a:p>
        </p:txBody>
      </p:sp>
    </p:spTree>
    <p:extLst>
      <p:ext uri="{BB962C8B-B14F-4D97-AF65-F5344CB8AC3E}">
        <p14:creationId xmlns:p14="http://schemas.microsoft.com/office/powerpoint/2010/main" val="3071934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b="1">
                <a:latin typeface="+mj-lt"/>
                <a:ea typeface="CMU Sans Serif" pitchFamily="2" charset="0"/>
                <a:cs typeface="CMU Sans Serif" pitchFamily="2"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CMU Sans Serif Demi Condensed" pitchFamily="2" charset="0"/>
                <a:ea typeface="CMU Sans Serif Demi Condensed" pitchFamily="2" charset="0"/>
                <a:cs typeface="CMU Sans Serif Demi Condensed"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A40B948-B80E-40CF-AC59-FE5C6F4BD85A}" type="datetime4">
              <a:rPr lang="en-US" smtClean="0"/>
              <a:t>December 31, 2018</a:t>
            </a:fld>
            <a:endParaRPr lang="en-US"/>
          </a:p>
        </p:txBody>
      </p:sp>
      <p:sp>
        <p:nvSpPr>
          <p:cNvPr id="5" name="Footer Placeholder 4"/>
          <p:cNvSpPr>
            <a:spLocks noGrp="1"/>
          </p:cNvSpPr>
          <p:nvPr>
            <p:ph type="ftr" sz="quarter" idx="11"/>
          </p:nvPr>
        </p:nvSpPr>
        <p:spPr/>
        <p:txBody>
          <a:bodyPr/>
          <a:lstStyle/>
          <a:p>
            <a:r>
              <a:rPr lang="en-US" smtClean="0"/>
              <a:t>Monitoring-Oriented Programming</a:t>
            </a:r>
            <a:endParaRPr lang="en-US"/>
          </a:p>
        </p:txBody>
      </p:sp>
      <p:sp>
        <p:nvSpPr>
          <p:cNvPr id="6" name="Slide Number Placeholder 5"/>
          <p:cNvSpPr>
            <a:spLocks noGrp="1"/>
          </p:cNvSpPr>
          <p:nvPr>
            <p:ph type="sldNum" sz="quarter" idx="12"/>
          </p:nvPr>
        </p:nvSpPr>
        <p:spPr/>
        <p:txBody>
          <a:bodyPr/>
          <a:lstStyle/>
          <a:p>
            <a:fld id="{02C452E0-C61E-4715-B498-05915068B0E8}" type="slidenum">
              <a:rPr lang="en-US" smtClean="0"/>
              <a:t>‹#›</a:t>
            </a:fld>
            <a:endParaRPr lang="en-US"/>
          </a:p>
        </p:txBody>
      </p:sp>
    </p:spTree>
    <p:extLst>
      <p:ext uri="{BB962C8B-B14F-4D97-AF65-F5344CB8AC3E}">
        <p14:creationId xmlns:p14="http://schemas.microsoft.com/office/powerpoint/2010/main" val="40157062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0F2E7BD-82DD-4C7C-8D9E-278E81677496}" type="datetime4">
              <a:rPr lang="en-US" smtClean="0"/>
              <a:t>December 31, 2018</a:t>
            </a:fld>
            <a:endParaRPr lang="en-US"/>
          </a:p>
        </p:txBody>
      </p:sp>
      <p:sp>
        <p:nvSpPr>
          <p:cNvPr id="5" name="Footer Placeholder 4"/>
          <p:cNvSpPr>
            <a:spLocks noGrp="1"/>
          </p:cNvSpPr>
          <p:nvPr>
            <p:ph type="ftr" sz="quarter" idx="11"/>
          </p:nvPr>
        </p:nvSpPr>
        <p:spPr/>
        <p:txBody>
          <a:bodyPr/>
          <a:lstStyle/>
          <a:p>
            <a:r>
              <a:rPr lang="en-US" smtClean="0"/>
              <a:t>Monitoring-Oriented Programming</a:t>
            </a:r>
            <a:endParaRPr lang="en-US"/>
          </a:p>
        </p:txBody>
      </p:sp>
      <p:sp>
        <p:nvSpPr>
          <p:cNvPr id="6" name="Slide Number Placeholder 5"/>
          <p:cNvSpPr>
            <a:spLocks noGrp="1"/>
          </p:cNvSpPr>
          <p:nvPr>
            <p:ph type="sldNum" sz="quarter" idx="12"/>
          </p:nvPr>
        </p:nvSpPr>
        <p:spPr/>
        <p:txBody>
          <a:bodyPr/>
          <a:lstStyle/>
          <a:p>
            <a:fld id="{02C452E0-C61E-4715-B498-05915068B0E8}" type="slidenum">
              <a:rPr lang="en-US" smtClean="0"/>
              <a:t>‹#›</a:t>
            </a:fld>
            <a:endParaRPr lang="en-US"/>
          </a:p>
        </p:txBody>
      </p:sp>
    </p:spTree>
    <p:extLst>
      <p:ext uri="{BB962C8B-B14F-4D97-AF65-F5344CB8AC3E}">
        <p14:creationId xmlns:p14="http://schemas.microsoft.com/office/powerpoint/2010/main" val="3641101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5D9495-EB5F-4907-A4B4-A6E2F35C1490}" type="datetime4">
              <a:rPr lang="en-US" smtClean="0"/>
              <a:t>December 31, 2018</a:t>
            </a:fld>
            <a:endParaRPr lang="en-US"/>
          </a:p>
        </p:txBody>
      </p:sp>
      <p:sp>
        <p:nvSpPr>
          <p:cNvPr id="5" name="Footer Placeholder 4"/>
          <p:cNvSpPr>
            <a:spLocks noGrp="1"/>
          </p:cNvSpPr>
          <p:nvPr>
            <p:ph type="ftr" sz="quarter" idx="11"/>
          </p:nvPr>
        </p:nvSpPr>
        <p:spPr/>
        <p:txBody>
          <a:bodyPr/>
          <a:lstStyle/>
          <a:p>
            <a:r>
              <a:rPr lang="en-US" smtClean="0"/>
              <a:t>Monitoring-Oriented Programming</a:t>
            </a:r>
            <a:endParaRPr lang="en-US"/>
          </a:p>
        </p:txBody>
      </p:sp>
      <p:sp>
        <p:nvSpPr>
          <p:cNvPr id="6" name="Slide Number Placeholder 5"/>
          <p:cNvSpPr>
            <a:spLocks noGrp="1"/>
          </p:cNvSpPr>
          <p:nvPr>
            <p:ph type="sldNum" sz="quarter" idx="12"/>
          </p:nvPr>
        </p:nvSpPr>
        <p:spPr/>
        <p:txBody>
          <a:bodyPr/>
          <a:lstStyle/>
          <a:p>
            <a:fld id="{02C452E0-C61E-4715-B498-05915068B0E8}" type="slidenum">
              <a:rPr lang="en-US" smtClean="0"/>
              <a:t>‹#›</a:t>
            </a:fld>
            <a:endParaRPr lang="en-US"/>
          </a:p>
        </p:txBody>
      </p:sp>
    </p:spTree>
    <p:extLst>
      <p:ext uri="{BB962C8B-B14F-4D97-AF65-F5344CB8AC3E}">
        <p14:creationId xmlns:p14="http://schemas.microsoft.com/office/powerpoint/2010/main" val="2394331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0" y="6477000"/>
            <a:ext cx="9144000" cy="381000"/>
          </a:xfrm>
          <a:prstGeom prst="rect">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solidFill>
                  <a:schemeClr val="tx2">
                    <a:lumMod val="50000"/>
                  </a:schemeClr>
                </a:solidFill>
                <a:latin typeface="+mn-lt"/>
                <a:ea typeface="CMU Sans Serif" pitchFamily="2" charset="0"/>
                <a:cs typeface="CMU Sans Serif" pitchFamily="2"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2">
                    <a:lumMod val="50000"/>
                  </a:schemeClr>
                </a:solidFill>
                <a:latin typeface="CMU Sans Serif Demi Condensed" pitchFamily="2" charset="0"/>
                <a:ea typeface="CMU Sans Serif Demi Condensed" pitchFamily="2" charset="0"/>
                <a:cs typeface="CMU Sans Serif Demi Condensed" pitchFamily="2" charset="0"/>
              </a:defRPr>
            </a:lvl1pPr>
            <a:lvl2pPr>
              <a:defRPr>
                <a:solidFill>
                  <a:schemeClr val="tx2">
                    <a:lumMod val="50000"/>
                  </a:schemeClr>
                </a:solidFill>
                <a:latin typeface="CMU Sans Serif Demi Condensed" pitchFamily="2" charset="0"/>
                <a:ea typeface="CMU Sans Serif Demi Condensed" pitchFamily="2" charset="0"/>
                <a:cs typeface="CMU Sans Serif Demi Condensed" pitchFamily="2" charset="0"/>
              </a:defRPr>
            </a:lvl2pPr>
            <a:lvl3pPr>
              <a:defRPr>
                <a:solidFill>
                  <a:schemeClr val="tx2">
                    <a:lumMod val="50000"/>
                  </a:schemeClr>
                </a:solidFill>
                <a:latin typeface="CMU Sans Serif Demi Condensed" pitchFamily="2" charset="0"/>
                <a:ea typeface="CMU Sans Serif Demi Condensed" pitchFamily="2" charset="0"/>
                <a:cs typeface="CMU Sans Serif Demi Condensed" pitchFamily="2" charset="0"/>
              </a:defRPr>
            </a:lvl3pPr>
            <a:lvl4pPr>
              <a:defRPr>
                <a:solidFill>
                  <a:schemeClr val="tx2">
                    <a:lumMod val="50000"/>
                  </a:schemeClr>
                </a:solidFill>
                <a:latin typeface="CMU Sans Serif Demi Condensed" pitchFamily="2" charset="0"/>
                <a:ea typeface="CMU Sans Serif Demi Condensed" pitchFamily="2" charset="0"/>
                <a:cs typeface="CMU Sans Serif Demi Condensed" pitchFamily="2" charset="0"/>
              </a:defRPr>
            </a:lvl4pPr>
            <a:lvl5pPr>
              <a:defRPr>
                <a:solidFill>
                  <a:schemeClr val="tx2">
                    <a:lumMod val="50000"/>
                  </a:schemeClr>
                </a:solidFill>
                <a:latin typeface="CMU Sans Serif Demi Condensed" pitchFamily="2" charset="0"/>
                <a:ea typeface="CMU Sans Serif Demi Condensed" pitchFamily="2" charset="0"/>
                <a:cs typeface="CMU Sans Serif Demi Condensed" pitchFamily="2"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0" y="6477000"/>
            <a:ext cx="3124200" cy="365125"/>
          </a:xfrm>
        </p:spPr>
        <p:txBody>
          <a:bodyPr/>
          <a:lstStyle>
            <a:lvl1pPr>
              <a:defRPr sz="1200">
                <a:solidFill>
                  <a:schemeClr val="bg1">
                    <a:lumMod val="75000"/>
                  </a:schemeClr>
                </a:solidFill>
                <a:latin typeface="CMU Sans Serif Demi Condensed" pitchFamily="2" charset="0"/>
                <a:ea typeface="CMU Sans Serif Demi Condensed" pitchFamily="2" charset="0"/>
                <a:cs typeface="CMU Sans Serif Demi Condensed" pitchFamily="2" charset="0"/>
              </a:defRPr>
            </a:lvl1pPr>
          </a:lstStyle>
          <a:p>
            <a:r>
              <a:rPr lang="en-US" smtClean="0"/>
              <a:t>SeyedMohammadMehdi Ahmadpanah</a:t>
            </a:r>
            <a:endParaRPr lang="en-US" dirty="0"/>
          </a:p>
        </p:txBody>
      </p:sp>
      <p:sp>
        <p:nvSpPr>
          <p:cNvPr id="5" name="Footer Placeholder 4"/>
          <p:cNvSpPr>
            <a:spLocks noGrp="1"/>
          </p:cNvSpPr>
          <p:nvPr>
            <p:ph type="ftr" sz="quarter" idx="11"/>
          </p:nvPr>
        </p:nvSpPr>
        <p:spPr>
          <a:xfrm>
            <a:off x="3124200" y="6492875"/>
            <a:ext cx="2895600" cy="365125"/>
          </a:xfrm>
        </p:spPr>
        <p:txBody>
          <a:bodyPr/>
          <a:lstStyle>
            <a:lvl1pPr>
              <a:defRPr>
                <a:solidFill>
                  <a:schemeClr val="bg1">
                    <a:lumMod val="75000"/>
                  </a:schemeClr>
                </a:solidFill>
                <a:latin typeface="CMU Sans Serif" pitchFamily="2" charset="0"/>
                <a:ea typeface="CMU Sans Serif" pitchFamily="2" charset="0"/>
                <a:cs typeface="CMU Sans Serif" pitchFamily="2" charset="0"/>
              </a:defRPr>
            </a:lvl1pPr>
          </a:lstStyle>
          <a:p>
            <a:r>
              <a:rPr lang="en-US" smtClean="0"/>
              <a:t>Monitoring-Oriented Programming</a:t>
            </a:r>
            <a:endParaRPr lang="en-US" dirty="0"/>
          </a:p>
        </p:txBody>
      </p:sp>
      <p:sp>
        <p:nvSpPr>
          <p:cNvPr id="6" name="Slide Number Placeholder 5"/>
          <p:cNvSpPr>
            <a:spLocks noGrp="1"/>
          </p:cNvSpPr>
          <p:nvPr>
            <p:ph type="sldNum" sz="quarter" idx="12"/>
          </p:nvPr>
        </p:nvSpPr>
        <p:spPr>
          <a:xfrm>
            <a:off x="6705600" y="6492875"/>
            <a:ext cx="2438400" cy="365125"/>
          </a:xfrm>
        </p:spPr>
        <p:txBody>
          <a:bodyPr/>
          <a:lstStyle>
            <a:lvl1pPr>
              <a:defRPr>
                <a:solidFill>
                  <a:schemeClr val="bg1">
                    <a:lumMod val="75000"/>
                  </a:schemeClr>
                </a:solidFill>
                <a:latin typeface="CMU Sans Serif Demi Condensed" pitchFamily="2" charset="0"/>
                <a:ea typeface="CMU Sans Serif Demi Condensed" pitchFamily="2" charset="0"/>
                <a:cs typeface="CMU Sans Serif Demi Condensed" pitchFamily="2" charset="0"/>
              </a:defRPr>
            </a:lvl1pPr>
          </a:lstStyle>
          <a:p>
            <a:r>
              <a:rPr lang="en-US" smtClean="0"/>
              <a:t> Mar. 5, 2017    </a:t>
            </a:r>
            <a:fld id="{02C452E0-C61E-4715-B498-05915068B0E8}" type="slidenum">
              <a:rPr lang="en-US" smtClean="0"/>
              <a:pPr/>
              <a:t>‹#›</a:t>
            </a:fld>
            <a:r>
              <a:rPr lang="en-US" smtClean="0"/>
              <a:t>/81</a:t>
            </a:r>
            <a:endParaRPr lang="en-US" dirty="0"/>
          </a:p>
        </p:txBody>
      </p:sp>
      <p:sp>
        <p:nvSpPr>
          <p:cNvPr id="8" name="Rectangle 7"/>
          <p:cNvSpPr/>
          <p:nvPr userDrawn="1"/>
        </p:nvSpPr>
        <p:spPr>
          <a:xfrm>
            <a:off x="0" y="6477000"/>
            <a:ext cx="9144000" cy="381000"/>
          </a:xfrm>
          <a:prstGeom prst="rect">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ate Placeholder 3"/>
          <p:cNvSpPr txBox="1">
            <a:spLocks/>
          </p:cNvSpPr>
          <p:nvPr userDrawn="1"/>
        </p:nvSpPr>
        <p:spPr>
          <a:xfrm>
            <a:off x="0" y="6477000"/>
            <a:ext cx="3124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smtClean="0">
                <a:solidFill>
                  <a:schemeClr val="bg1">
                    <a:lumMod val="85000"/>
                  </a:schemeClr>
                </a:solidFill>
              </a:rPr>
              <a:t>SeyedMohammadMehdi</a:t>
            </a:r>
            <a:r>
              <a:rPr lang="en-US" dirty="0" smtClean="0">
                <a:solidFill>
                  <a:schemeClr val="bg1">
                    <a:lumMod val="85000"/>
                  </a:schemeClr>
                </a:solidFill>
              </a:rPr>
              <a:t> Ahmadpanah</a:t>
            </a:r>
            <a:endParaRPr lang="en-US" dirty="0">
              <a:solidFill>
                <a:schemeClr val="bg1">
                  <a:lumMod val="85000"/>
                </a:schemeClr>
              </a:solidFill>
            </a:endParaRPr>
          </a:p>
        </p:txBody>
      </p:sp>
      <p:sp>
        <p:nvSpPr>
          <p:cNvPr id="13" name="Footer Placeholder 4"/>
          <p:cNvSpPr txBox="1">
            <a:spLocks/>
          </p:cNvSpPr>
          <p:nvPr userDrawn="1"/>
        </p:nvSpPr>
        <p:spPr>
          <a:xfrm>
            <a:off x="3124200" y="647700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smtClean="0">
                <a:solidFill>
                  <a:schemeClr val="bg1">
                    <a:lumMod val="85000"/>
                  </a:schemeClr>
                </a:solidFill>
              </a:rPr>
              <a:t>Abstract Interpretation</a:t>
            </a:r>
            <a:endParaRPr lang="en-US" sz="1400" dirty="0">
              <a:solidFill>
                <a:schemeClr val="bg1">
                  <a:lumMod val="85000"/>
                </a:schemeClr>
              </a:solidFill>
            </a:endParaRPr>
          </a:p>
        </p:txBody>
      </p:sp>
      <p:sp>
        <p:nvSpPr>
          <p:cNvPr id="14" name="Slide Number Placeholder 5"/>
          <p:cNvSpPr txBox="1">
            <a:spLocks/>
          </p:cNvSpPr>
          <p:nvPr userDrawn="1"/>
        </p:nvSpPr>
        <p:spPr>
          <a:xfrm>
            <a:off x="6705600" y="6492875"/>
            <a:ext cx="2438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bg1">
                    <a:lumMod val="85000"/>
                  </a:schemeClr>
                </a:solidFill>
              </a:rPr>
              <a:t>Jul. 31, 2018    </a:t>
            </a:r>
            <a:fld id="{02C452E0-C61E-4715-B498-05915068B0E8}" type="slidenum">
              <a:rPr lang="en-US" smtClean="0">
                <a:solidFill>
                  <a:schemeClr val="bg1">
                    <a:lumMod val="85000"/>
                  </a:schemeClr>
                </a:solidFill>
              </a:rPr>
              <a:pPr/>
              <a:t>‹#›</a:t>
            </a:fld>
            <a:r>
              <a:rPr lang="en-US" dirty="0" smtClean="0">
                <a:solidFill>
                  <a:schemeClr val="bg1">
                    <a:lumMod val="85000"/>
                  </a:schemeClr>
                </a:solidFill>
              </a:rPr>
              <a:t>/63</a:t>
            </a:r>
            <a:endParaRPr lang="en-US" dirty="0">
              <a:solidFill>
                <a:schemeClr val="bg1">
                  <a:lumMod val="85000"/>
                </a:schemeClr>
              </a:solidFill>
            </a:endParaRPr>
          </a:p>
        </p:txBody>
      </p:sp>
    </p:spTree>
    <p:extLst>
      <p:ext uri="{BB962C8B-B14F-4D97-AF65-F5344CB8AC3E}">
        <p14:creationId xmlns:p14="http://schemas.microsoft.com/office/powerpoint/2010/main" val="377490632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23EF6BE-4600-4360-9B05-DF970D310104}" type="datetime4">
              <a:rPr lang="en-US" smtClean="0"/>
              <a:t>December 31, 2018</a:t>
            </a:fld>
            <a:endParaRPr lang="en-US"/>
          </a:p>
        </p:txBody>
      </p:sp>
      <p:sp>
        <p:nvSpPr>
          <p:cNvPr id="5" name="Footer Placeholder 4"/>
          <p:cNvSpPr>
            <a:spLocks noGrp="1"/>
          </p:cNvSpPr>
          <p:nvPr>
            <p:ph type="ftr" sz="quarter" idx="11"/>
          </p:nvPr>
        </p:nvSpPr>
        <p:spPr/>
        <p:txBody>
          <a:bodyPr/>
          <a:lstStyle/>
          <a:p>
            <a:r>
              <a:rPr lang="en-US" smtClean="0"/>
              <a:t>Monitoring-Oriented Programming</a:t>
            </a:r>
            <a:endParaRPr lang="en-US"/>
          </a:p>
        </p:txBody>
      </p:sp>
      <p:sp>
        <p:nvSpPr>
          <p:cNvPr id="6" name="Slide Number Placeholder 5"/>
          <p:cNvSpPr>
            <a:spLocks noGrp="1"/>
          </p:cNvSpPr>
          <p:nvPr>
            <p:ph type="sldNum" sz="quarter" idx="12"/>
          </p:nvPr>
        </p:nvSpPr>
        <p:spPr/>
        <p:txBody>
          <a:bodyPr/>
          <a:lstStyle/>
          <a:p>
            <a:fld id="{02C452E0-C61E-4715-B498-05915068B0E8}" type="slidenum">
              <a:rPr lang="en-US" smtClean="0"/>
              <a:t>‹#›</a:t>
            </a:fld>
            <a:endParaRPr lang="en-US"/>
          </a:p>
        </p:txBody>
      </p:sp>
    </p:spTree>
    <p:extLst>
      <p:ext uri="{BB962C8B-B14F-4D97-AF65-F5344CB8AC3E}">
        <p14:creationId xmlns:p14="http://schemas.microsoft.com/office/powerpoint/2010/main" val="199157701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6CA2E06-AACC-48F3-883D-C5EBF239ABB8}" type="datetime4">
              <a:rPr lang="en-US" smtClean="0"/>
              <a:t>December 31, 2018</a:t>
            </a:fld>
            <a:endParaRPr lang="en-US"/>
          </a:p>
        </p:txBody>
      </p:sp>
      <p:sp>
        <p:nvSpPr>
          <p:cNvPr id="6" name="Footer Placeholder 5"/>
          <p:cNvSpPr>
            <a:spLocks noGrp="1"/>
          </p:cNvSpPr>
          <p:nvPr>
            <p:ph type="ftr" sz="quarter" idx="11"/>
          </p:nvPr>
        </p:nvSpPr>
        <p:spPr/>
        <p:txBody>
          <a:bodyPr/>
          <a:lstStyle/>
          <a:p>
            <a:r>
              <a:rPr lang="en-US" smtClean="0"/>
              <a:t>Monitoring-Oriented Programming</a:t>
            </a:r>
            <a:endParaRPr lang="en-US"/>
          </a:p>
        </p:txBody>
      </p:sp>
      <p:sp>
        <p:nvSpPr>
          <p:cNvPr id="7" name="Slide Number Placeholder 6"/>
          <p:cNvSpPr>
            <a:spLocks noGrp="1"/>
          </p:cNvSpPr>
          <p:nvPr>
            <p:ph type="sldNum" sz="quarter" idx="12"/>
          </p:nvPr>
        </p:nvSpPr>
        <p:spPr/>
        <p:txBody>
          <a:bodyPr/>
          <a:lstStyle/>
          <a:p>
            <a:fld id="{02C452E0-C61E-4715-B498-05915068B0E8}" type="slidenum">
              <a:rPr lang="en-US" smtClean="0"/>
              <a:t>‹#›</a:t>
            </a:fld>
            <a:endParaRPr lang="en-US"/>
          </a:p>
        </p:txBody>
      </p:sp>
    </p:spTree>
    <p:extLst>
      <p:ext uri="{BB962C8B-B14F-4D97-AF65-F5344CB8AC3E}">
        <p14:creationId xmlns:p14="http://schemas.microsoft.com/office/powerpoint/2010/main" val="152803222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790BC4E-E0D8-4960-8C06-3F41EBCC4DB2}" type="datetime4">
              <a:rPr lang="en-US" smtClean="0"/>
              <a:t>December 31, 2018</a:t>
            </a:fld>
            <a:endParaRPr lang="en-US"/>
          </a:p>
        </p:txBody>
      </p:sp>
      <p:sp>
        <p:nvSpPr>
          <p:cNvPr id="8" name="Footer Placeholder 7"/>
          <p:cNvSpPr>
            <a:spLocks noGrp="1"/>
          </p:cNvSpPr>
          <p:nvPr>
            <p:ph type="ftr" sz="quarter" idx="11"/>
          </p:nvPr>
        </p:nvSpPr>
        <p:spPr/>
        <p:txBody>
          <a:bodyPr/>
          <a:lstStyle/>
          <a:p>
            <a:r>
              <a:rPr lang="en-US" smtClean="0"/>
              <a:t>Monitoring-Oriented Programming</a:t>
            </a:r>
            <a:endParaRPr lang="en-US"/>
          </a:p>
        </p:txBody>
      </p:sp>
      <p:sp>
        <p:nvSpPr>
          <p:cNvPr id="9" name="Slide Number Placeholder 8"/>
          <p:cNvSpPr>
            <a:spLocks noGrp="1"/>
          </p:cNvSpPr>
          <p:nvPr>
            <p:ph type="sldNum" sz="quarter" idx="12"/>
          </p:nvPr>
        </p:nvSpPr>
        <p:spPr/>
        <p:txBody>
          <a:bodyPr/>
          <a:lstStyle/>
          <a:p>
            <a:fld id="{02C452E0-C61E-4715-B498-05915068B0E8}" type="slidenum">
              <a:rPr lang="en-US" smtClean="0"/>
              <a:t>‹#›</a:t>
            </a:fld>
            <a:endParaRPr lang="en-US"/>
          </a:p>
        </p:txBody>
      </p:sp>
    </p:spTree>
    <p:extLst>
      <p:ext uri="{BB962C8B-B14F-4D97-AF65-F5344CB8AC3E}">
        <p14:creationId xmlns:p14="http://schemas.microsoft.com/office/powerpoint/2010/main" val="1248844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A065C42-3D09-4570-ABAF-0637A2F9ACF5}" type="datetime4">
              <a:rPr lang="en-US" smtClean="0"/>
              <a:t>December 31, 2018</a:t>
            </a:fld>
            <a:endParaRPr lang="en-US"/>
          </a:p>
        </p:txBody>
      </p:sp>
      <p:sp>
        <p:nvSpPr>
          <p:cNvPr id="4" name="Footer Placeholder 3"/>
          <p:cNvSpPr>
            <a:spLocks noGrp="1"/>
          </p:cNvSpPr>
          <p:nvPr>
            <p:ph type="ftr" sz="quarter" idx="11"/>
          </p:nvPr>
        </p:nvSpPr>
        <p:spPr/>
        <p:txBody>
          <a:bodyPr/>
          <a:lstStyle/>
          <a:p>
            <a:r>
              <a:rPr lang="en-US" smtClean="0"/>
              <a:t>Monitoring-Oriented Programming</a:t>
            </a:r>
            <a:endParaRPr lang="en-US"/>
          </a:p>
        </p:txBody>
      </p:sp>
      <p:sp>
        <p:nvSpPr>
          <p:cNvPr id="5" name="Slide Number Placeholder 4"/>
          <p:cNvSpPr>
            <a:spLocks noGrp="1"/>
          </p:cNvSpPr>
          <p:nvPr>
            <p:ph type="sldNum" sz="quarter" idx="12"/>
          </p:nvPr>
        </p:nvSpPr>
        <p:spPr/>
        <p:txBody>
          <a:bodyPr/>
          <a:lstStyle/>
          <a:p>
            <a:fld id="{02C452E0-C61E-4715-B498-05915068B0E8}" type="slidenum">
              <a:rPr lang="en-US" smtClean="0"/>
              <a:t>‹#›</a:t>
            </a:fld>
            <a:endParaRPr lang="en-US"/>
          </a:p>
        </p:txBody>
      </p:sp>
    </p:spTree>
    <p:extLst>
      <p:ext uri="{BB962C8B-B14F-4D97-AF65-F5344CB8AC3E}">
        <p14:creationId xmlns:p14="http://schemas.microsoft.com/office/powerpoint/2010/main" val="569589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82D4F8-457E-450F-8D7E-3EB53B7BD1EE}" type="datetime4">
              <a:rPr lang="en-US" smtClean="0"/>
              <a:t>December 31, 2018</a:t>
            </a:fld>
            <a:endParaRPr lang="en-US"/>
          </a:p>
        </p:txBody>
      </p:sp>
      <p:sp>
        <p:nvSpPr>
          <p:cNvPr id="3" name="Footer Placeholder 2"/>
          <p:cNvSpPr>
            <a:spLocks noGrp="1"/>
          </p:cNvSpPr>
          <p:nvPr>
            <p:ph type="ftr" sz="quarter" idx="11"/>
          </p:nvPr>
        </p:nvSpPr>
        <p:spPr/>
        <p:txBody>
          <a:bodyPr/>
          <a:lstStyle/>
          <a:p>
            <a:r>
              <a:rPr lang="en-US" smtClean="0"/>
              <a:t>Monitoring-Oriented Programming</a:t>
            </a:r>
            <a:endParaRPr lang="en-US"/>
          </a:p>
        </p:txBody>
      </p:sp>
      <p:sp>
        <p:nvSpPr>
          <p:cNvPr id="4" name="Slide Number Placeholder 3"/>
          <p:cNvSpPr>
            <a:spLocks noGrp="1"/>
          </p:cNvSpPr>
          <p:nvPr>
            <p:ph type="sldNum" sz="quarter" idx="12"/>
          </p:nvPr>
        </p:nvSpPr>
        <p:spPr/>
        <p:txBody>
          <a:bodyPr/>
          <a:lstStyle/>
          <a:p>
            <a:fld id="{02C452E0-C61E-4715-B498-05915068B0E8}" type="slidenum">
              <a:rPr lang="en-US" smtClean="0"/>
              <a:t>‹#›</a:t>
            </a:fld>
            <a:endParaRPr lang="en-US"/>
          </a:p>
        </p:txBody>
      </p:sp>
    </p:spTree>
    <p:extLst>
      <p:ext uri="{BB962C8B-B14F-4D97-AF65-F5344CB8AC3E}">
        <p14:creationId xmlns:p14="http://schemas.microsoft.com/office/powerpoint/2010/main" val="1901130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D9F965-56C5-49A9-B3F4-1357B2158F0A}" type="datetime4">
              <a:rPr lang="en-US" smtClean="0"/>
              <a:t>December 31, 2018</a:t>
            </a:fld>
            <a:endParaRPr lang="en-US"/>
          </a:p>
        </p:txBody>
      </p:sp>
      <p:sp>
        <p:nvSpPr>
          <p:cNvPr id="6" name="Footer Placeholder 5"/>
          <p:cNvSpPr>
            <a:spLocks noGrp="1"/>
          </p:cNvSpPr>
          <p:nvPr>
            <p:ph type="ftr" sz="quarter" idx="11"/>
          </p:nvPr>
        </p:nvSpPr>
        <p:spPr/>
        <p:txBody>
          <a:bodyPr/>
          <a:lstStyle/>
          <a:p>
            <a:r>
              <a:rPr lang="en-US" smtClean="0"/>
              <a:t>Monitoring-Oriented Programming</a:t>
            </a:r>
            <a:endParaRPr lang="en-US"/>
          </a:p>
        </p:txBody>
      </p:sp>
      <p:sp>
        <p:nvSpPr>
          <p:cNvPr id="7" name="Slide Number Placeholder 6"/>
          <p:cNvSpPr>
            <a:spLocks noGrp="1"/>
          </p:cNvSpPr>
          <p:nvPr>
            <p:ph type="sldNum" sz="quarter" idx="12"/>
          </p:nvPr>
        </p:nvSpPr>
        <p:spPr/>
        <p:txBody>
          <a:bodyPr/>
          <a:lstStyle/>
          <a:p>
            <a:fld id="{02C452E0-C61E-4715-B498-05915068B0E8}" type="slidenum">
              <a:rPr lang="en-US" smtClean="0"/>
              <a:t>‹#›</a:t>
            </a:fld>
            <a:endParaRPr lang="en-US"/>
          </a:p>
        </p:txBody>
      </p:sp>
    </p:spTree>
    <p:extLst>
      <p:ext uri="{BB962C8B-B14F-4D97-AF65-F5344CB8AC3E}">
        <p14:creationId xmlns:p14="http://schemas.microsoft.com/office/powerpoint/2010/main" val="807606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2AB63E3-76A3-49F3-8113-5F688C095A1C}" type="datetime4">
              <a:rPr lang="en-US" smtClean="0"/>
              <a:t>December 31, 2018</a:t>
            </a:fld>
            <a:endParaRPr lang="en-US"/>
          </a:p>
        </p:txBody>
      </p:sp>
      <p:sp>
        <p:nvSpPr>
          <p:cNvPr id="6" name="Footer Placeholder 5"/>
          <p:cNvSpPr>
            <a:spLocks noGrp="1"/>
          </p:cNvSpPr>
          <p:nvPr>
            <p:ph type="ftr" sz="quarter" idx="11"/>
          </p:nvPr>
        </p:nvSpPr>
        <p:spPr/>
        <p:txBody>
          <a:bodyPr/>
          <a:lstStyle/>
          <a:p>
            <a:r>
              <a:rPr lang="en-US" smtClean="0"/>
              <a:t>Monitoring-Oriented Programming</a:t>
            </a:r>
            <a:endParaRPr lang="en-US"/>
          </a:p>
        </p:txBody>
      </p:sp>
      <p:sp>
        <p:nvSpPr>
          <p:cNvPr id="7" name="Slide Number Placeholder 6"/>
          <p:cNvSpPr>
            <a:spLocks noGrp="1"/>
          </p:cNvSpPr>
          <p:nvPr>
            <p:ph type="sldNum" sz="quarter" idx="12"/>
          </p:nvPr>
        </p:nvSpPr>
        <p:spPr/>
        <p:txBody>
          <a:bodyPr/>
          <a:lstStyle/>
          <a:p>
            <a:fld id="{02C452E0-C61E-4715-B498-05915068B0E8}" type="slidenum">
              <a:rPr lang="en-US" smtClean="0"/>
              <a:t>‹#›</a:t>
            </a:fld>
            <a:endParaRPr lang="en-US"/>
          </a:p>
        </p:txBody>
      </p:sp>
    </p:spTree>
    <p:extLst>
      <p:ext uri="{BB962C8B-B14F-4D97-AF65-F5344CB8AC3E}">
        <p14:creationId xmlns:p14="http://schemas.microsoft.com/office/powerpoint/2010/main" val="29778786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4222BD-BE24-4D5F-8DE3-F4E47BF09213}" type="datetime4">
              <a:rPr lang="en-US" smtClean="0"/>
              <a:t>December 31, 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Monitoring-Oriented Programming</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C452E0-C61E-4715-B498-05915068B0E8}" type="slidenum">
              <a:rPr lang="en-US" smtClean="0"/>
              <a:t>‹#›</a:t>
            </a:fld>
            <a:endParaRPr lang="en-US"/>
          </a:p>
        </p:txBody>
      </p:sp>
    </p:spTree>
    <p:extLst>
      <p:ext uri="{BB962C8B-B14F-4D97-AF65-F5344CB8AC3E}">
        <p14:creationId xmlns:p14="http://schemas.microsoft.com/office/powerpoint/2010/main" val="39084452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27.png"/><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31.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7" Type="http://schemas.microsoft.com/office/2007/relationships/hdphoto" Target="../media/hdphoto6.wdp"/><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5.png"/><Relationship Id="rId7" Type="http://schemas.microsoft.com/office/2007/relationships/hdphoto" Target="../media/hdphoto8.wdp"/><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7.png"/><Relationship Id="rId11" Type="http://schemas.microsoft.com/office/2007/relationships/hdphoto" Target="../media/hdphoto10.wdp"/><Relationship Id="rId5" Type="http://schemas.microsoft.com/office/2007/relationships/hdphoto" Target="../media/hdphoto7.wdp"/><Relationship Id="rId10" Type="http://schemas.openxmlformats.org/officeDocument/2006/relationships/image" Target="../media/image49.png"/><Relationship Id="rId4" Type="http://schemas.openxmlformats.org/officeDocument/2006/relationships/image" Target="../media/image46.png"/><Relationship Id="rId9" Type="http://schemas.microsoft.com/office/2007/relationships/hdphoto" Target="../media/hdphoto9.wdp"/></Relationships>
</file>

<file path=ppt/slides/_rels/slide31.xml.rels><?xml version="1.0" encoding="UTF-8" standalone="yes"?>
<Relationships xmlns="http://schemas.openxmlformats.org/package/2006/relationships"><Relationship Id="rId8" Type="http://schemas.openxmlformats.org/officeDocument/2006/relationships/hyperlink" Target="http://www.polyspace.com/products.htm" TargetMode="External"/><Relationship Id="rId3" Type="http://schemas.openxmlformats.org/officeDocument/2006/relationships/hyperlink" Target="http://ropas.snu.ac.kr/airac5/" TargetMode="External"/><Relationship Id="rId7" Type="http://schemas.openxmlformats.org/officeDocument/2006/relationships/hyperlink" Target="http://www-list.cea.fr/labos/gb/LSL/fluctuat/index.html"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ti.arc.nasa.gov/ase/cgs/index.html" TargetMode="External"/><Relationship Id="rId5" Type="http://schemas.openxmlformats.org/officeDocument/2006/relationships/hyperlink" Target="http://www.astree.ens.fr/" TargetMode="External"/><Relationship Id="rId10" Type="http://schemas.openxmlformats.org/officeDocument/2006/relationships/hyperlink" Target="http://www.cs.tau.ac.il/~tvla/" TargetMode="External"/><Relationship Id="rId4" Type="http://schemas.openxmlformats.org/officeDocument/2006/relationships/hyperlink" Target="http://www.absint.com/ait/" TargetMode="External"/><Relationship Id="rId9" Type="http://schemas.openxmlformats.org/officeDocument/2006/relationships/hyperlink" Target="http://research.microsoft.com/terminator/"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5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3429" y="1371600"/>
            <a:ext cx="9097143" cy="1470025"/>
          </a:xfrm>
        </p:spPr>
        <p:txBody>
          <a:bodyPr>
            <a:noAutofit/>
          </a:bodyPr>
          <a:lstStyle/>
          <a:p>
            <a:r>
              <a:rPr lang="en-US" dirty="0">
                <a:solidFill>
                  <a:schemeClr val="bg1"/>
                </a:solidFill>
              </a:rPr>
              <a:t>Relational Abstract </a:t>
            </a:r>
            <a:r>
              <a:rPr lang="en-US" dirty="0" smtClean="0">
                <a:solidFill>
                  <a:schemeClr val="bg1"/>
                </a:solidFill>
              </a:rPr>
              <a:t>Interpretation</a:t>
            </a:r>
            <a:br>
              <a:rPr lang="en-US" dirty="0" smtClean="0">
                <a:solidFill>
                  <a:schemeClr val="bg1"/>
                </a:solidFill>
              </a:rPr>
            </a:br>
            <a:r>
              <a:rPr lang="en-US" dirty="0" smtClean="0">
                <a:solidFill>
                  <a:schemeClr val="bg1"/>
                </a:solidFill>
              </a:rPr>
              <a:t> </a:t>
            </a:r>
            <a:r>
              <a:rPr lang="en-US" dirty="0">
                <a:solidFill>
                  <a:schemeClr val="bg1"/>
                </a:solidFill>
              </a:rPr>
              <a:t>for Enforcing </a:t>
            </a:r>
            <a:r>
              <a:rPr lang="en-US" dirty="0" smtClean="0">
                <a:solidFill>
                  <a:schemeClr val="bg1"/>
                </a:solidFill>
              </a:rPr>
              <a:t/>
            </a:r>
            <a:br>
              <a:rPr lang="en-US" dirty="0" smtClean="0">
                <a:solidFill>
                  <a:schemeClr val="bg1"/>
                </a:solidFill>
              </a:rPr>
            </a:br>
            <a:r>
              <a:rPr lang="en-US" dirty="0" smtClean="0">
                <a:solidFill>
                  <a:schemeClr val="bg1"/>
                </a:solidFill>
              </a:rPr>
              <a:t>Information </a:t>
            </a:r>
            <a:r>
              <a:rPr lang="en-US" dirty="0">
                <a:solidFill>
                  <a:schemeClr val="bg1"/>
                </a:solidFill>
              </a:rPr>
              <a:t>Flow Security</a:t>
            </a:r>
            <a:endParaRPr lang="en-US" b="1" dirty="0">
              <a:solidFill>
                <a:schemeClr val="bg1"/>
              </a:solidFill>
            </a:endParaRPr>
          </a:p>
        </p:txBody>
      </p:sp>
      <p:sp>
        <p:nvSpPr>
          <p:cNvPr id="3" name="Subtitle 2"/>
          <p:cNvSpPr>
            <a:spLocks noGrp="1"/>
          </p:cNvSpPr>
          <p:nvPr>
            <p:ph type="subTitle" idx="1"/>
          </p:nvPr>
        </p:nvSpPr>
        <p:spPr>
          <a:xfrm>
            <a:off x="1219200" y="3733800"/>
            <a:ext cx="6705600" cy="3657600"/>
          </a:xfrm>
        </p:spPr>
        <p:txBody>
          <a:bodyPr>
            <a:normAutofit/>
          </a:bodyPr>
          <a:lstStyle/>
          <a:p>
            <a:r>
              <a:rPr lang="en-US" sz="2400" dirty="0" smtClean="0">
                <a:solidFill>
                  <a:schemeClr val="bg1">
                    <a:lumMod val="85000"/>
                  </a:schemeClr>
                </a:solidFill>
                <a:latin typeface="CMU Sans Serif Demi Condensed" pitchFamily="2" charset="0"/>
                <a:ea typeface="CMU Sans Serif Demi Condensed" pitchFamily="2" charset="0"/>
                <a:cs typeface="CMU Sans Serif Demi Condensed" pitchFamily="2" charset="0"/>
              </a:rPr>
              <a:t>Seyed Mohammad Mehdi Ahmadpanah</a:t>
            </a:r>
          </a:p>
          <a:p>
            <a:r>
              <a:rPr lang="en-US" sz="1400" dirty="0" smtClean="0">
                <a:solidFill>
                  <a:schemeClr val="bg1">
                    <a:lumMod val="75000"/>
                  </a:schemeClr>
                </a:solidFill>
                <a:latin typeface="CMU Sans Serif Demi Condensed" pitchFamily="2" charset="0"/>
                <a:ea typeface="CMU Sans Serif Demi Condensed" pitchFamily="2" charset="0"/>
                <a:cs typeface="CMU Sans Serif Demi Condensed" pitchFamily="2" charset="0"/>
              </a:rPr>
              <a:t>smahmadpanah@aut.ac.ir</a:t>
            </a:r>
            <a:endParaRPr lang="en-US" sz="1600" dirty="0" smtClean="0">
              <a:solidFill>
                <a:schemeClr val="bg1">
                  <a:lumMod val="75000"/>
                </a:schemeClr>
              </a:solidFill>
            </a:endParaRPr>
          </a:p>
          <a:p>
            <a:endParaRPr lang="en-US" sz="1600" dirty="0">
              <a:solidFill>
                <a:schemeClr val="bg1">
                  <a:lumMod val="75000"/>
                </a:schemeClr>
              </a:solidFill>
            </a:endParaRPr>
          </a:p>
          <a:p>
            <a:r>
              <a:rPr lang="en-US" sz="1600" dirty="0" smtClean="0">
                <a:solidFill>
                  <a:schemeClr val="bg1">
                    <a:lumMod val="75000"/>
                  </a:schemeClr>
                </a:solidFill>
              </a:rPr>
              <a:t>Supervisor</a:t>
            </a:r>
          </a:p>
          <a:p>
            <a:r>
              <a:rPr lang="en-US" sz="1600" dirty="0" smtClean="0">
                <a:solidFill>
                  <a:schemeClr val="bg1">
                    <a:lumMod val="75000"/>
                  </a:schemeClr>
                </a:solidFill>
              </a:rPr>
              <a:t>Dr. </a:t>
            </a:r>
            <a:r>
              <a:rPr lang="en-US" sz="1600" dirty="0" err="1" smtClean="0">
                <a:solidFill>
                  <a:schemeClr val="bg1">
                    <a:lumMod val="75000"/>
                  </a:schemeClr>
                </a:solidFill>
              </a:rPr>
              <a:t>Mehran</a:t>
            </a:r>
            <a:r>
              <a:rPr lang="en-US" sz="1600" dirty="0" smtClean="0">
                <a:solidFill>
                  <a:schemeClr val="bg1">
                    <a:lumMod val="75000"/>
                  </a:schemeClr>
                </a:solidFill>
              </a:rPr>
              <a:t> S. </a:t>
            </a:r>
            <a:r>
              <a:rPr lang="en-US" sz="1600" dirty="0" err="1" smtClean="0">
                <a:solidFill>
                  <a:schemeClr val="bg1">
                    <a:lumMod val="75000"/>
                  </a:schemeClr>
                </a:solidFill>
              </a:rPr>
              <a:t>Fallah</a:t>
            </a:r>
            <a:endParaRPr lang="en-US" sz="1600" dirty="0" smtClean="0">
              <a:solidFill>
                <a:schemeClr val="bg1">
                  <a:lumMod val="75000"/>
                </a:schemeClr>
              </a:solidFill>
            </a:endParaRPr>
          </a:p>
          <a:p>
            <a:endParaRPr lang="en-US" sz="1600" dirty="0">
              <a:solidFill>
                <a:schemeClr val="bg1">
                  <a:lumMod val="75000"/>
                </a:schemeClr>
              </a:solidFill>
            </a:endParaRPr>
          </a:p>
          <a:p>
            <a:r>
              <a:rPr lang="en-US" sz="1600" dirty="0" smtClean="0">
                <a:solidFill>
                  <a:schemeClr val="bg1">
                    <a:lumMod val="75000"/>
                  </a:schemeClr>
                </a:solidFill>
              </a:rPr>
              <a:t>Formal Security Lab.</a:t>
            </a:r>
          </a:p>
          <a:p>
            <a:r>
              <a:rPr lang="en-US" sz="1600" dirty="0" smtClean="0">
                <a:solidFill>
                  <a:schemeClr val="bg1">
                    <a:lumMod val="75000"/>
                  </a:schemeClr>
                </a:solidFill>
              </a:rPr>
              <a:t>CEIT@AUT</a:t>
            </a:r>
          </a:p>
          <a:p>
            <a:endParaRPr lang="en-US" sz="1600" dirty="0">
              <a:solidFill>
                <a:schemeClr val="bg1">
                  <a:lumMod val="75000"/>
                </a:schemeClr>
              </a:solidFill>
            </a:endParaRPr>
          </a:p>
          <a:p>
            <a:r>
              <a:rPr lang="en-US" sz="1600" dirty="0" smtClean="0">
                <a:solidFill>
                  <a:schemeClr val="bg1">
                    <a:lumMod val="75000"/>
                  </a:schemeClr>
                </a:solidFill>
              </a:rPr>
              <a:t>Jul. 31, 2018</a:t>
            </a:r>
            <a:endParaRPr lang="en-US" sz="1600" dirty="0">
              <a:solidFill>
                <a:schemeClr val="bg1">
                  <a:lumMod val="75000"/>
                </a:schemeClr>
              </a:solidFill>
            </a:endParaRPr>
          </a:p>
        </p:txBody>
      </p:sp>
      <p:pic>
        <p:nvPicPr>
          <p:cNvPr id="4" name="Content Placeholder 4"/>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b="24385"/>
          <a:stretch/>
        </p:blipFill>
        <p:spPr>
          <a:xfrm>
            <a:off x="8382000" y="6153153"/>
            <a:ext cx="755576" cy="704847"/>
          </a:xfrm>
          <a:prstGeom prst="rect">
            <a:avLst/>
          </a:prstGeom>
        </p:spPr>
      </p:pic>
      <p:pic>
        <p:nvPicPr>
          <p:cNvPr id="5" name="Picture 4"/>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b="20861"/>
          <a:stretch/>
        </p:blipFill>
        <p:spPr>
          <a:xfrm>
            <a:off x="-105543" y="6167439"/>
            <a:ext cx="867543" cy="690561"/>
          </a:xfrm>
          <a:prstGeom prst="rect">
            <a:avLst/>
          </a:prstGeom>
        </p:spPr>
      </p:pic>
    </p:spTree>
    <p:extLst>
      <p:ext uri="{BB962C8B-B14F-4D97-AF65-F5344CB8AC3E}">
        <p14:creationId xmlns:p14="http://schemas.microsoft.com/office/powerpoint/2010/main" val="1779514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a:bodyPr>
          <a:lstStyle/>
          <a:p>
            <a:r>
              <a:rPr lang="en-US" sz="2800" dirty="0" smtClean="0"/>
              <a:t>Correct and precise semantics </a:t>
            </a:r>
            <a:endParaRPr lang="en-US" sz="2600" dirty="0" smtClean="0"/>
          </a:p>
        </p:txBody>
      </p:sp>
      <p:pic>
        <p:nvPicPr>
          <p:cNvPr id="3074" name="Picture 2" descr="C:\Users\Mohammad\Desktop\dictionary-clipart-free-vector-look-it-up-clip-art_107415_Look_It_Up_clip_art_high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9000" y="292781"/>
            <a:ext cx="1573161" cy="1219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4"/>
          <a:srcRect t="3230"/>
          <a:stretch/>
        </p:blipFill>
        <p:spPr>
          <a:xfrm>
            <a:off x="914400" y="2285999"/>
            <a:ext cx="8129210" cy="4022725"/>
          </a:xfrm>
          <a:prstGeom prst="rect">
            <a:avLst/>
          </a:prstGeom>
        </p:spPr>
      </p:pic>
    </p:spTree>
    <p:extLst>
      <p:ext uri="{BB962C8B-B14F-4D97-AF65-F5344CB8AC3E}">
        <p14:creationId xmlns:p14="http://schemas.microsoft.com/office/powerpoint/2010/main" val="49585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a:bodyPr>
          <a:lstStyle/>
          <a:p>
            <a:r>
              <a:rPr lang="en-US" sz="2800" dirty="0" smtClean="0"/>
              <a:t>Erroneous semantics </a:t>
            </a:r>
            <a:endParaRPr lang="en-US" sz="2600" dirty="0" smtClean="0"/>
          </a:p>
        </p:txBody>
      </p:sp>
      <p:pic>
        <p:nvPicPr>
          <p:cNvPr id="3074" name="Picture 2" descr="C:\Users\Mohammad\Desktop\dictionary-clipart-free-vector-look-it-up-clip-art_107415_Look_It_Up_clip_art_high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9000" y="292781"/>
            <a:ext cx="1573161" cy="1219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887361" y="2191946"/>
            <a:ext cx="7924800" cy="4022436"/>
          </a:xfrm>
          <a:prstGeom prst="rect">
            <a:avLst/>
          </a:prstGeom>
        </p:spPr>
      </p:pic>
    </p:spTree>
    <p:extLst>
      <p:ext uri="{BB962C8B-B14F-4D97-AF65-F5344CB8AC3E}">
        <p14:creationId xmlns:p14="http://schemas.microsoft.com/office/powerpoint/2010/main" val="4289377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a:bodyPr>
          <a:lstStyle/>
          <a:p>
            <a:r>
              <a:rPr lang="en-US" sz="2800" dirty="0" smtClean="0"/>
              <a:t>Another erroneous semantics </a:t>
            </a:r>
            <a:r>
              <a:rPr lang="en-US" sz="2400" dirty="0" smtClean="0"/>
              <a:t>(bounded model checking)</a:t>
            </a:r>
            <a:endParaRPr lang="en-US" sz="2600" dirty="0" smtClean="0"/>
          </a:p>
        </p:txBody>
      </p:sp>
      <p:pic>
        <p:nvPicPr>
          <p:cNvPr id="3074" name="Picture 2" descr="C:\Users\Mohammad\Desktop\dictionary-clipart-free-vector-look-it-up-clip-art_107415_Look_It_Up_clip_art_high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9000" y="292781"/>
            <a:ext cx="1573161" cy="1219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838200" y="2194718"/>
            <a:ext cx="8115041" cy="4053682"/>
          </a:xfrm>
          <a:prstGeom prst="rect">
            <a:avLst/>
          </a:prstGeom>
        </p:spPr>
      </p:pic>
    </p:spTree>
    <p:extLst>
      <p:ext uri="{BB962C8B-B14F-4D97-AF65-F5344CB8AC3E}">
        <p14:creationId xmlns:p14="http://schemas.microsoft.com/office/powerpoint/2010/main" val="2898955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a:bodyPr>
          <a:lstStyle/>
          <a:p>
            <a:r>
              <a:rPr lang="en-US" sz="2800" dirty="0" smtClean="0"/>
              <a:t>Imprecise semantics (False Alarms)</a:t>
            </a:r>
            <a:endParaRPr lang="en-US" sz="2600" dirty="0" smtClean="0"/>
          </a:p>
        </p:txBody>
      </p:sp>
      <p:pic>
        <p:nvPicPr>
          <p:cNvPr id="3074" name="Picture 2" descr="C:\Users\Mohammad\Desktop\dictionary-clipart-free-vector-look-it-up-clip-art_107415_Look_It_Up_clip_art_high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9000" y="292781"/>
            <a:ext cx="1573161" cy="1219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762000" y="2153351"/>
            <a:ext cx="8217914" cy="4136324"/>
          </a:xfrm>
          <a:prstGeom prst="rect">
            <a:avLst/>
          </a:prstGeom>
        </p:spPr>
      </p:pic>
    </p:spTree>
    <p:extLst>
      <p:ext uri="{BB962C8B-B14F-4D97-AF65-F5344CB8AC3E}">
        <p14:creationId xmlns:p14="http://schemas.microsoft.com/office/powerpoint/2010/main" val="3211278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 Domain and Transform</a:t>
            </a:r>
            <a:endParaRPr lang="en-US" dirty="0"/>
          </a:p>
        </p:txBody>
      </p:sp>
      <p:sp>
        <p:nvSpPr>
          <p:cNvPr id="3" name="Content Placeholder 2"/>
          <p:cNvSpPr>
            <a:spLocks noGrp="1"/>
          </p:cNvSpPr>
          <p:nvPr>
            <p:ph idx="1"/>
          </p:nvPr>
        </p:nvSpPr>
        <p:spPr/>
        <p:txBody>
          <a:bodyPr>
            <a:normAutofit fontScale="92500" lnSpcReduction="10000"/>
          </a:bodyPr>
          <a:lstStyle/>
          <a:p>
            <a:r>
              <a:rPr lang="en-US" sz="3000" dirty="0" smtClean="0">
                <a:solidFill>
                  <a:srgbClr val="7030A0"/>
                </a:solidFill>
              </a:rPr>
              <a:t>Abstract Domain</a:t>
            </a:r>
          </a:p>
          <a:p>
            <a:pPr lvl="1"/>
            <a:r>
              <a:rPr lang="en-US" sz="2600" dirty="0"/>
              <a:t>providing a description of </a:t>
            </a:r>
            <a:r>
              <a:rPr lang="en-US" sz="2600" dirty="0">
                <a:latin typeface="CMU Classical Serif" panose="02000603000000000000" pitchFamily="2" charset="0"/>
                <a:ea typeface="CMU Classical Serif" panose="02000603000000000000" pitchFamily="2" charset="0"/>
                <a:cs typeface="CMU Classical Serif" panose="02000603000000000000" pitchFamily="2" charset="0"/>
              </a:rPr>
              <a:t>abstract program properties </a:t>
            </a:r>
            <a:r>
              <a:rPr lang="en-US" sz="2600" dirty="0"/>
              <a:t>and </a:t>
            </a:r>
            <a:r>
              <a:rPr lang="en-US" sz="2600" dirty="0">
                <a:latin typeface="CMU Classical Serif" panose="02000603000000000000" pitchFamily="2" charset="0"/>
                <a:ea typeface="CMU Classical Serif" panose="02000603000000000000" pitchFamily="2" charset="0"/>
                <a:cs typeface="CMU Classical Serif" panose="02000603000000000000" pitchFamily="2" charset="0"/>
              </a:rPr>
              <a:t>abstract property transformers </a:t>
            </a:r>
            <a:r>
              <a:rPr lang="en-US" sz="2600" dirty="0"/>
              <a:t>describing the operational </a:t>
            </a:r>
            <a:r>
              <a:rPr lang="en-US" sz="2600" u="sng" dirty="0"/>
              <a:t>effect</a:t>
            </a:r>
            <a:r>
              <a:rPr lang="en-US" sz="2600" dirty="0"/>
              <a:t> of program instructions and commands in the abstract.</a:t>
            </a:r>
            <a:endParaRPr lang="en-US" sz="2600" dirty="0" smtClean="0"/>
          </a:p>
          <a:p>
            <a:r>
              <a:rPr lang="en-US" sz="2800" dirty="0"/>
              <a:t>Standard abstractions</a:t>
            </a:r>
          </a:p>
          <a:p>
            <a:pPr lvl="1"/>
            <a:r>
              <a:rPr lang="en-US" sz="2400" dirty="0" smtClean="0"/>
              <a:t>that </a:t>
            </a:r>
            <a:r>
              <a:rPr lang="en-US" sz="2400" dirty="0"/>
              <a:t>serve as a basis for the design of static </a:t>
            </a:r>
            <a:r>
              <a:rPr lang="en-US" sz="2400" dirty="0" smtClean="0"/>
              <a:t>analyzers</a:t>
            </a:r>
            <a:endParaRPr lang="en-US" sz="2400" dirty="0"/>
          </a:p>
          <a:p>
            <a:pPr lvl="1"/>
            <a:r>
              <a:rPr lang="en-US" sz="2400" dirty="0" smtClean="0"/>
              <a:t>abstract </a:t>
            </a:r>
            <a:r>
              <a:rPr lang="en-US" sz="2400" dirty="0"/>
              <a:t>program </a:t>
            </a:r>
            <a:r>
              <a:rPr lang="en-US" sz="2400" dirty="0" smtClean="0"/>
              <a:t>data</a:t>
            </a:r>
          </a:p>
          <a:p>
            <a:pPr lvl="1"/>
            <a:r>
              <a:rPr lang="en-US" sz="2400" dirty="0" smtClean="0"/>
              <a:t>abstract program basic operations</a:t>
            </a:r>
          </a:p>
          <a:p>
            <a:pPr lvl="1"/>
            <a:r>
              <a:rPr lang="en-US" sz="2400" dirty="0" smtClean="0"/>
              <a:t>abstract </a:t>
            </a:r>
            <a:r>
              <a:rPr lang="en-US" sz="2400" dirty="0"/>
              <a:t>program control (iteration, procedure, concurrency</a:t>
            </a:r>
            <a:r>
              <a:rPr lang="en-US" sz="2400" dirty="0" smtClean="0"/>
              <a:t>,…)</a:t>
            </a:r>
            <a:endParaRPr lang="en-US" sz="2400" dirty="0"/>
          </a:p>
          <a:p>
            <a:pPr lvl="1"/>
            <a:r>
              <a:rPr lang="en-US" sz="2400" dirty="0" smtClean="0"/>
              <a:t>can </a:t>
            </a:r>
            <a:r>
              <a:rPr lang="en-US" sz="2400" dirty="0"/>
              <a:t>be parametrized to allow for manual </a:t>
            </a:r>
            <a:r>
              <a:rPr lang="en-US" sz="2400" dirty="0" smtClean="0"/>
              <a:t>adaptation to </a:t>
            </a:r>
            <a:r>
              <a:rPr lang="en-US" sz="2400" dirty="0"/>
              <a:t>the application </a:t>
            </a:r>
            <a:r>
              <a:rPr lang="en-US" sz="2400" dirty="0" smtClean="0"/>
              <a:t>domains</a:t>
            </a:r>
          </a:p>
          <a:p>
            <a:endParaRPr lang="en-US" sz="2600" dirty="0" smtClean="0"/>
          </a:p>
        </p:txBody>
      </p:sp>
    </p:spTree>
    <p:extLst>
      <p:ext uri="{BB962C8B-B14F-4D97-AF65-F5344CB8AC3E}">
        <p14:creationId xmlns:p14="http://schemas.microsoft.com/office/powerpoint/2010/main" val="4154468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 Domain and Transform</a:t>
            </a:r>
          </a:p>
        </p:txBody>
      </p:sp>
      <p:sp>
        <p:nvSpPr>
          <p:cNvPr id="3" name="Content Placeholder 2"/>
          <p:cNvSpPr>
            <a:spLocks noGrp="1"/>
          </p:cNvSpPr>
          <p:nvPr>
            <p:ph idx="1"/>
          </p:nvPr>
        </p:nvSpPr>
        <p:spPr/>
        <p:txBody>
          <a:bodyPr>
            <a:normAutofit/>
          </a:bodyPr>
          <a:lstStyle/>
          <a:p>
            <a:r>
              <a:rPr lang="en-US" sz="2800" dirty="0"/>
              <a:t>Most program properties can be expressed as </a:t>
            </a:r>
            <a:r>
              <a:rPr lang="en-US" sz="2800" dirty="0" err="1">
                <a:latin typeface="CMU Classical Serif" panose="02000603000000000000" pitchFamily="2" charset="0"/>
                <a:ea typeface="CMU Classical Serif" panose="02000603000000000000" pitchFamily="2" charset="0"/>
                <a:cs typeface="CMU Classical Serif" panose="02000603000000000000" pitchFamily="2" charset="0"/>
              </a:rPr>
              <a:t>fixpoints</a:t>
            </a:r>
            <a:r>
              <a:rPr lang="en-US" sz="2800" dirty="0"/>
              <a:t> of monotone or extensive property transformers, a property preserved by abstraction. </a:t>
            </a:r>
            <a:endParaRPr lang="en-US" sz="2800" dirty="0" smtClean="0"/>
          </a:p>
          <a:p>
            <a:pPr lvl="1"/>
            <a:r>
              <a:rPr lang="en-US" sz="2400" dirty="0"/>
              <a:t>This reduces program analysis to </a:t>
            </a:r>
            <a:r>
              <a:rPr lang="en-US" sz="2400" dirty="0" err="1"/>
              <a:t>fixpoint</a:t>
            </a:r>
            <a:r>
              <a:rPr lang="en-US" sz="2400" dirty="0"/>
              <a:t> approximation and verification to </a:t>
            </a:r>
            <a:r>
              <a:rPr lang="en-US" sz="2400" dirty="0" err="1"/>
              <a:t>fixpoint</a:t>
            </a:r>
            <a:r>
              <a:rPr lang="en-US" sz="2400" dirty="0"/>
              <a:t> checking</a:t>
            </a:r>
            <a:r>
              <a:rPr lang="en-US" sz="2400" dirty="0" smtClean="0"/>
              <a:t>.</a:t>
            </a:r>
            <a:endParaRPr lang="en-US" sz="2400" dirty="0"/>
          </a:p>
          <a:p>
            <a:endParaRPr lang="en-US" sz="2600" dirty="0" smtClean="0"/>
          </a:p>
        </p:txBody>
      </p:sp>
    </p:spTree>
    <p:extLst>
      <p:ext uri="{BB962C8B-B14F-4D97-AF65-F5344CB8AC3E}">
        <p14:creationId xmlns:p14="http://schemas.microsoft.com/office/powerpoint/2010/main" val="3138303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 Domain and Transform</a:t>
            </a:r>
          </a:p>
        </p:txBody>
      </p:sp>
      <p:sp>
        <p:nvSpPr>
          <p:cNvPr id="3" name="Content Placeholder 2"/>
          <p:cNvSpPr>
            <a:spLocks noGrp="1"/>
          </p:cNvSpPr>
          <p:nvPr>
            <p:ph idx="1"/>
          </p:nvPr>
        </p:nvSpPr>
        <p:spPr/>
        <p:txBody>
          <a:bodyPr>
            <a:normAutofit/>
          </a:bodyPr>
          <a:lstStyle/>
          <a:p>
            <a:r>
              <a:rPr lang="en-US" sz="2600" dirty="0" smtClean="0"/>
              <a:t>Standard abstraction by intervals</a:t>
            </a:r>
          </a:p>
        </p:txBody>
      </p:sp>
      <p:pic>
        <p:nvPicPr>
          <p:cNvPr id="4" name="Picture 3"/>
          <p:cNvPicPr>
            <a:picLocks noChangeAspect="1"/>
          </p:cNvPicPr>
          <p:nvPr/>
        </p:nvPicPr>
        <p:blipFill>
          <a:blip r:embed="rId3"/>
          <a:stretch>
            <a:fillRect/>
          </a:stretch>
        </p:blipFill>
        <p:spPr>
          <a:xfrm>
            <a:off x="1138238" y="2261932"/>
            <a:ext cx="7548562" cy="3864231"/>
          </a:xfrm>
          <a:prstGeom prst="rect">
            <a:avLst/>
          </a:prstGeom>
        </p:spPr>
      </p:pic>
    </p:spTree>
    <p:extLst>
      <p:ext uri="{BB962C8B-B14F-4D97-AF65-F5344CB8AC3E}">
        <p14:creationId xmlns:p14="http://schemas.microsoft.com/office/powerpoint/2010/main" val="2043815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 Domain and Transform</a:t>
            </a:r>
          </a:p>
        </p:txBody>
      </p:sp>
      <p:sp>
        <p:nvSpPr>
          <p:cNvPr id="3" name="Content Placeholder 2"/>
          <p:cNvSpPr>
            <a:spLocks noGrp="1"/>
          </p:cNvSpPr>
          <p:nvPr>
            <p:ph idx="1"/>
          </p:nvPr>
        </p:nvSpPr>
        <p:spPr/>
        <p:txBody>
          <a:bodyPr>
            <a:normAutofit/>
          </a:bodyPr>
          <a:lstStyle/>
          <a:p>
            <a:r>
              <a:rPr lang="en-US" sz="2600" dirty="0" smtClean="0"/>
              <a:t>More refined abstraction</a:t>
            </a:r>
          </a:p>
        </p:txBody>
      </p:sp>
      <p:pic>
        <p:nvPicPr>
          <p:cNvPr id="5" name="Picture 4"/>
          <p:cNvPicPr>
            <a:picLocks noChangeAspect="1"/>
          </p:cNvPicPr>
          <p:nvPr/>
        </p:nvPicPr>
        <p:blipFill>
          <a:blip r:embed="rId3"/>
          <a:stretch>
            <a:fillRect/>
          </a:stretch>
        </p:blipFill>
        <p:spPr>
          <a:xfrm>
            <a:off x="1066800" y="2286000"/>
            <a:ext cx="7772400" cy="3923001"/>
          </a:xfrm>
          <a:prstGeom prst="rect">
            <a:avLst/>
          </a:prstGeom>
        </p:spPr>
      </p:pic>
    </p:spTree>
    <p:extLst>
      <p:ext uri="{BB962C8B-B14F-4D97-AF65-F5344CB8AC3E}">
        <p14:creationId xmlns:p14="http://schemas.microsoft.com/office/powerpoint/2010/main" val="1936244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 Domain and Transform</a:t>
            </a:r>
          </a:p>
        </p:txBody>
      </p:sp>
      <p:sp>
        <p:nvSpPr>
          <p:cNvPr id="3" name="Content Placeholder 2"/>
          <p:cNvSpPr>
            <a:spLocks noGrp="1"/>
          </p:cNvSpPr>
          <p:nvPr>
            <p:ph idx="1"/>
          </p:nvPr>
        </p:nvSpPr>
        <p:spPr/>
        <p:txBody>
          <a:bodyPr>
            <a:normAutofit/>
          </a:bodyPr>
          <a:lstStyle/>
          <a:p>
            <a:r>
              <a:rPr lang="en-US" sz="2600" dirty="0" smtClean="0"/>
              <a:t>Approximation Options (Abstract Domains)</a:t>
            </a:r>
          </a:p>
          <a:p>
            <a:pPr marL="0" indent="0">
              <a:buNone/>
            </a:pPr>
            <a:r>
              <a:rPr lang="en-US" sz="2600" dirty="0" smtClean="0">
                <a:latin typeface="Consolas" panose="020B0609020204030204" pitchFamily="49" charset="0"/>
              </a:rPr>
              <a:t>			  x := y * z</a:t>
            </a:r>
          </a:p>
          <a:p>
            <a:endParaRPr lang="en-US" sz="2600" dirty="0" smtClean="0"/>
          </a:p>
          <a:p>
            <a:pPr marL="0" indent="0">
              <a:buNone/>
            </a:pPr>
            <a:r>
              <a:rPr lang="en-US" sz="2600" dirty="0" smtClean="0"/>
              <a:t>          </a:t>
            </a:r>
          </a:p>
        </p:txBody>
      </p:sp>
      <p:pic>
        <p:nvPicPr>
          <p:cNvPr id="7" name="Picture 6"/>
          <p:cNvPicPr>
            <a:picLocks noChangeAspect="1"/>
          </p:cNvPicPr>
          <p:nvPr/>
        </p:nvPicPr>
        <p:blipFill>
          <a:blip r:embed="rId3"/>
          <a:stretch>
            <a:fillRect/>
          </a:stretch>
        </p:blipFill>
        <p:spPr>
          <a:xfrm>
            <a:off x="428171" y="2767561"/>
            <a:ext cx="8320768" cy="3541164"/>
          </a:xfrm>
          <a:prstGeom prst="rect">
            <a:avLst/>
          </a:prstGeom>
        </p:spPr>
      </p:pic>
      <p:pic>
        <p:nvPicPr>
          <p:cNvPr id="8" name="Picture 7"/>
          <p:cNvPicPr>
            <a:picLocks noChangeAspect="1"/>
          </p:cNvPicPr>
          <p:nvPr/>
        </p:nvPicPr>
        <p:blipFill>
          <a:blip r:embed="rId4"/>
          <a:stretch>
            <a:fillRect/>
          </a:stretch>
        </p:blipFill>
        <p:spPr>
          <a:xfrm>
            <a:off x="914400" y="2209800"/>
            <a:ext cx="6646108" cy="2081344"/>
          </a:xfrm>
          <a:prstGeom prst="rect">
            <a:avLst/>
          </a:prstGeom>
        </p:spPr>
      </p:pic>
      <p:pic>
        <p:nvPicPr>
          <p:cNvPr id="9" name="Picture 8"/>
          <p:cNvPicPr>
            <a:picLocks noChangeAspect="1"/>
          </p:cNvPicPr>
          <p:nvPr/>
        </p:nvPicPr>
        <p:blipFill>
          <a:blip r:embed="rId5"/>
          <a:stretch>
            <a:fillRect/>
          </a:stretch>
        </p:blipFill>
        <p:spPr>
          <a:xfrm>
            <a:off x="2328207" y="4454202"/>
            <a:ext cx="5261330" cy="1647825"/>
          </a:xfrm>
          <a:prstGeom prst="rect">
            <a:avLst/>
          </a:prstGeom>
        </p:spPr>
      </p:pic>
    </p:spTree>
    <p:extLst>
      <p:ext uri="{BB962C8B-B14F-4D97-AF65-F5344CB8AC3E}">
        <p14:creationId xmlns:p14="http://schemas.microsoft.com/office/powerpoint/2010/main" val="77927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xit" presetSubtype="0" fill="hold" nodeType="withEffect">
                                  <p:stCondLst>
                                    <p:cond delay="0"/>
                                  </p:stCondLst>
                                  <p:childTnLst>
                                    <p:animEffect transition="out" filter="fade">
                                      <p:cBhvr>
                                        <p:cTn id="12" dur="500"/>
                                        <p:tgtEl>
                                          <p:spTgt spid="3">
                                            <p:txEl>
                                              <p:pRg st="1" end="1"/>
                                            </p:txEl>
                                          </p:spTgt>
                                        </p:tgtEl>
                                      </p:cBhvr>
                                    </p:animEffect>
                                    <p:set>
                                      <p:cBhvr>
                                        <p:cTn id="13" dur="1" fill="hold">
                                          <p:stCondLst>
                                            <p:cond delay="499"/>
                                          </p:stCondLst>
                                        </p:cTn>
                                        <p:tgtEl>
                                          <p:spTgt spid="3">
                                            <p:txEl>
                                              <p:pRg st="1" end="1"/>
                                            </p:txEl>
                                          </p:spTgt>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 Domain and Transform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t>Choose an </a:t>
                </a:r>
                <a:r>
                  <a:rPr lang="en-US" dirty="0" smtClean="0">
                    <a:solidFill>
                      <a:srgbClr val="7030A0"/>
                    </a:solidFill>
                  </a:rPr>
                  <a:t>abstract domain</a:t>
                </a:r>
                <a:r>
                  <a:rPr lang="en-US" dirty="0" smtClean="0"/>
                  <a:t>, replacing sets of objects (states</a:t>
                </a:r>
                <a:r>
                  <a:rPr lang="en-US" dirty="0"/>
                  <a:t>, traces, </a:t>
                </a:r>
                <a:r>
                  <a:rPr lang="en-US" dirty="0" smtClean="0"/>
                  <a:t>…) </a:t>
                </a:r>
                <a14:m>
                  <m:oMath xmlns:m="http://schemas.openxmlformats.org/officeDocument/2006/math">
                    <m:r>
                      <a:rPr lang="en-US" i="1" dirty="0" smtClean="0">
                        <a:latin typeface="Cambria Math" panose="02040503050406030204" pitchFamily="18" charset="0"/>
                      </a:rPr>
                      <m:t>𝑆</m:t>
                    </m:r>
                  </m:oMath>
                </a14:m>
                <a:r>
                  <a:rPr lang="en-US" dirty="0"/>
                  <a:t> by their abstraction </a:t>
                </a:r>
                <a14:m>
                  <m:oMath xmlns:m="http://schemas.openxmlformats.org/officeDocument/2006/math">
                    <m:r>
                      <a:rPr lang="en-US" b="0" i="1" dirty="0" smtClean="0">
                        <a:latin typeface="Cambria Math" panose="02040503050406030204" pitchFamily="18" charset="0"/>
                      </a:rPr>
                      <m:t>𝛼</m:t>
                    </m:r>
                    <m:r>
                      <a:rPr lang="en-US" i="1" dirty="0" smtClean="0">
                        <a:latin typeface="Cambria Math" panose="02040503050406030204" pitchFamily="18" charset="0"/>
                      </a:rPr>
                      <m:t>(</m:t>
                    </m:r>
                    <m:r>
                      <a:rPr lang="en-US" i="1" dirty="0" smtClean="0">
                        <a:latin typeface="Cambria Math" panose="02040503050406030204" pitchFamily="18" charset="0"/>
                      </a:rPr>
                      <m:t>𝑆</m:t>
                    </m:r>
                    <m:r>
                      <a:rPr lang="en-US" i="1" dirty="0" smtClean="0">
                        <a:latin typeface="Cambria Math" panose="02040503050406030204" pitchFamily="18" charset="0"/>
                      </a:rPr>
                      <m:t>)</m:t>
                    </m:r>
                  </m:oMath>
                </a14:m>
                <a:endParaRPr lang="en-US" dirty="0"/>
              </a:p>
              <a:p>
                <a:r>
                  <a:rPr lang="en-US" dirty="0" smtClean="0"/>
                  <a:t>The </a:t>
                </a:r>
                <a:r>
                  <a:rPr lang="en-US" dirty="0">
                    <a:solidFill>
                      <a:srgbClr val="0070C0"/>
                    </a:solidFill>
                  </a:rPr>
                  <a:t>abstraction function </a:t>
                </a:r>
                <a14:m>
                  <m:oMath xmlns:m="http://schemas.openxmlformats.org/officeDocument/2006/math">
                    <m:r>
                      <a:rPr lang="en-US" b="0" i="1" smtClean="0">
                        <a:latin typeface="Cambria Math" panose="02040503050406030204" pitchFamily="18" charset="0"/>
                      </a:rPr>
                      <m:t>𝛼</m:t>
                    </m:r>
                  </m:oMath>
                </a14:m>
                <a:r>
                  <a:rPr lang="en-US" dirty="0" smtClean="0"/>
                  <a:t> </a:t>
                </a:r>
                <a:r>
                  <a:rPr lang="en-US" dirty="0"/>
                  <a:t>maps a set of concrete </a:t>
                </a:r>
                <a:r>
                  <a:rPr lang="en-US" dirty="0" smtClean="0"/>
                  <a:t>objects to </a:t>
                </a:r>
                <a:r>
                  <a:rPr lang="en-US" dirty="0"/>
                  <a:t>its abstract </a:t>
                </a:r>
                <a:r>
                  <a:rPr lang="en-US" dirty="0" smtClean="0"/>
                  <a:t>interpretation</a:t>
                </a:r>
                <a:endParaRPr lang="en-US" dirty="0"/>
              </a:p>
              <a:p>
                <a:r>
                  <a:rPr lang="en-US" dirty="0" smtClean="0"/>
                  <a:t>The </a:t>
                </a:r>
                <a:r>
                  <a:rPr lang="en-US" dirty="0"/>
                  <a:t>inverse </a:t>
                </a:r>
                <a:r>
                  <a:rPr lang="en-US" dirty="0">
                    <a:solidFill>
                      <a:srgbClr val="00B050"/>
                    </a:solidFill>
                  </a:rPr>
                  <a:t>concretization function </a:t>
                </a:r>
                <a14:m>
                  <m:oMath xmlns:m="http://schemas.openxmlformats.org/officeDocument/2006/math">
                    <m:r>
                      <a:rPr lang="en-US" b="0" i="1" smtClean="0">
                        <a:latin typeface="Cambria Math" panose="02040503050406030204" pitchFamily="18" charset="0"/>
                      </a:rPr>
                      <m:t>𝛾</m:t>
                    </m:r>
                  </m:oMath>
                </a14:m>
                <a:r>
                  <a:rPr lang="en-US" dirty="0" smtClean="0"/>
                  <a:t> </a:t>
                </a:r>
                <a:r>
                  <a:rPr lang="en-US" dirty="0"/>
                  <a:t>maps an </a:t>
                </a:r>
                <a:r>
                  <a:rPr lang="en-US" dirty="0" smtClean="0"/>
                  <a:t>abstract set </a:t>
                </a:r>
                <a:r>
                  <a:rPr lang="en-US" dirty="0"/>
                  <a:t>of objects to concrete </a:t>
                </a:r>
                <a:r>
                  <a:rPr lang="en-US" dirty="0" smtClean="0"/>
                  <a:t>ones</a:t>
                </a:r>
              </a:p>
              <a:p>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m:t>
                    </m:r>
                    <m:r>
                      <a:rPr lang="en-US" b="0" i="1" smtClean="0">
                        <a:latin typeface="Cambria Math" panose="02040503050406030204" pitchFamily="18" charset="0"/>
                      </a:rPr>
                      <m:t>𝛼</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e>
                    </m:d>
                    <m:r>
                      <a:rPr lang="en-US" b="0" i="1" smtClean="0">
                        <a:latin typeface="Cambria Math" panose="02040503050406030204" pitchFamily="18" charset="0"/>
                      </a:rPr>
                      <m: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704" t="-1752" r="-593"/>
                </a:stretch>
              </a:blipFill>
            </p:spPr>
            <p:txBody>
              <a:bodyPr/>
              <a:lstStyle/>
              <a:p>
                <a:r>
                  <a:rPr lang="en-US">
                    <a:noFill/>
                  </a:rPr>
                  <a:t> </a:t>
                </a:r>
              </a:p>
            </p:txBody>
          </p:sp>
        </mc:Fallback>
      </mc:AlternateContent>
    </p:spTree>
    <p:extLst>
      <p:ext uri="{BB962C8B-B14F-4D97-AF65-F5344CB8AC3E}">
        <p14:creationId xmlns:p14="http://schemas.microsoft.com/office/powerpoint/2010/main" val="4017620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Outline</a:t>
            </a:r>
            <a:endParaRPr lang="en-US" dirty="0"/>
          </a:p>
        </p:txBody>
      </p:sp>
      <p:sp>
        <p:nvSpPr>
          <p:cNvPr id="3" name="Content Placeholder 2"/>
          <p:cNvSpPr>
            <a:spLocks noGrp="1"/>
          </p:cNvSpPr>
          <p:nvPr>
            <p:ph idx="1"/>
          </p:nvPr>
        </p:nvSpPr>
        <p:spPr/>
        <p:txBody>
          <a:bodyPr>
            <a:normAutofit lnSpcReduction="10000"/>
          </a:bodyPr>
          <a:lstStyle/>
          <a:p>
            <a:r>
              <a:rPr lang="en-US" altLang="zh-CN" dirty="0"/>
              <a:t>An Introduction to Abstract Interpretation</a:t>
            </a:r>
          </a:p>
          <a:p>
            <a:pPr lvl="1"/>
            <a:r>
              <a:rPr lang="en-US" altLang="zh-CN" dirty="0"/>
              <a:t>Abstract Domain</a:t>
            </a:r>
          </a:p>
          <a:p>
            <a:pPr lvl="1"/>
            <a:r>
              <a:rPr lang="en-US" altLang="zh-CN" dirty="0"/>
              <a:t>Abstract Transform</a:t>
            </a:r>
          </a:p>
          <a:p>
            <a:pPr lvl="1"/>
            <a:r>
              <a:rPr lang="en-US" altLang="zh-CN" dirty="0"/>
              <a:t>Galois </a:t>
            </a:r>
            <a:r>
              <a:rPr lang="en-US" altLang="zh-CN" dirty="0" smtClean="0"/>
              <a:t>Connection</a:t>
            </a:r>
          </a:p>
          <a:p>
            <a:pPr lvl="1"/>
            <a:r>
              <a:rPr lang="en-US" dirty="0"/>
              <a:t>Combination of Galois Connections</a:t>
            </a:r>
            <a:endParaRPr lang="en-US" altLang="zh-CN" dirty="0"/>
          </a:p>
          <a:p>
            <a:r>
              <a:rPr lang="en-US" altLang="zh-CN" dirty="0"/>
              <a:t>Relational Abstract Interpretation for Verification of 2-hypersafety properties</a:t>
            </a:r>
            <a:endParaRPr lang="en-US" altLang="zh-CN" dirty="0">
              <a:ea typeface="Cambria Math" panose="02040503050406030204" pitchFamily="18" charset="0"/>
            </a:endParaRPr>
          </a:p>
          <a:p>
            <a:pPr lvl="1"/>
            <a:r>
              <a:rPr lang="en-US" altLang="zh-CN" dirty="0">
                <a:ea typeface="Cambria Math" panose="02040503050406030204" pitchFamily="18" charset="0"/>
              </a:rPr>
              <a:t>Via self-composition of CFG</a:t>
            </a:r>
          </a:p>
          <a:p>
            <a:pPr lvl="1"/>
            <a:r>
              <a:rPr lang="en-US" altLang="zh-CN" dirty="0">
                <a:ea typeface="Cambria Math" panose="02040503050406030204" pitchFamily="18" charset="0"/>
              </a:rPr>
              <a:t>XML manipulating language</a:t>
            </a:r>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2800" y="4586628"/>
            <a:ext cx="1714954" cy="1714954"/>
          </a:xfrm>
          <a:prstGeom prst="rect">
            <a:avLst/>
          </a:prstGeom>
        </p:spPr>
      </p:pic>
    </p:spTree>
    <p:extLst>
      <p:ext uri="{BB962C8B-B14F-4D97-AF65-F5344CB8AC3E}">
        <p14:creationId xmlns:p14="http://schemas.microsoft.com/office/powerpoint/2010/main" val="2378023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 Domain and Transform</a:t>
            </a:r>
          </a:p>
        </p:txBody>
      </p:sp>
      <p:sp>
        <p:nvSpPr>
          <p:cNvPr id="3" name="Content Placeholder 2"/>
          <p:cNvSpPr>
            <a:spLocks noGrp="1"/>
          </p:cNvSpPr>
          <p:nvPr>
            <p:ph idx="1"/>
          </p:nvPr>
        </p:nvSpPr>
        <p:spPr/>
        <p:txBody>
          <a:bodyPr>
            <a:normAutofit/>
          </a:bodyPr>
          <a:lstStyle/>
          <a:p>
            <a:endParaRPr lang="en-US" sz="2600" dirty="0" smtClean="0"/>
          </a:p>
          <a:p>
            <a:pPr marL="0" indent="0">
              <a:buNone/>
            </a:pPr>
            <a:r>
              <a:rPr lang="en-US" sz="2600" dirty="0" smtClean="0"/>
              <a:t>          </a:t>
            </a:r>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300936" y="2016723"/>
            <a:ext cx="8511225" cy="3692915"/>
          </a:xfrm>
          <a:prstGeom prst="rect">
            <a:avLst/>
          </a:prstGeom>
        </p:spPr>
      </p:pic>
    </p:spTree>
    <p:extLst>
      <p:ext uri="{BB962C8B-B14F-4D97-AF65-F5344CB8AC3E}">
        <p14:creationId xmlns:p14="http://schemas.microsoft.com/office/powerpoint/2010/main" val="286340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 Domain and Transform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t>Interval abstraction </a:t>
                </a:r>
                <a14:m>
                  <m:oMath xmlns:m="http://schemas.openxmlformats.org/officeDocument/2006/math">
                    <m:r>
                      <a:rPr lang="en-US" b="0" i="1" smtClean="0">
                        <a:latin typeface="Cambria Math" panose="02040503050406030204" pitchFamily="18" charset="0"/>
                      </a:rPr>
                      <m:t>𝛼</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704" t="-1617"/>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484876" y="2362200"/>
            <a:ext cx="8210550" cy="3551506"/>
          </a:xfrm>
          <a:prstGeom prst="rect">
            <a:avLst/>
          </a:prstGeom>
        </p:spPr>
      </p:pic>
    </p:spTree>
    <p:extLst>
      <p:ext uri="{BB962C8B-B14F-4D97-AF65-F5344CB8AC3E}">
        <p14:creationId xmlns:p14="http://schemas.microsoft.com/office/powerpoint/2010/main" val="1539633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 Domain and Transform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t>Interval concretization </a:t>
                </a:r>
                <a14:m>
                  <m:oMath xmlns:m="http://schemas.openxmlformats.org/officeDocument/2006/math">
                    <m:r>
                      <a:rPr lang="en-US" b="0" i="1" smtClean="0">
                        <a:latin typeface="Cambria Math" panose="02040503050406030204" pitchFamily="18" charset="0"/>
                      </a:rPr>
                      <m:t>𝛾</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704" t="-1617"/>
                </a:stretch>
              </a:blipFill>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435076" y="2445505"/>
            <a:ext cx="8251723" cy="3391629"/>
          </a:xfrm>
          <a:prstGeom prst="rect">
            <a:avLst/>
          </a:prstGeom>
        </p:spPr>
      </p:pic>
    </p:spTree>
    <p:extLst>
      <p:ext uri="{BB962C8B-B14F-4D97-AF65-F5344CB8AC3E}">
        <p14:creationId xmlns:p14="http://schemas.microsoft.com/office/powerpoint/2010/main" val="4106967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 Domain and Transform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t>Abstraction function </a:t>
                </a:r>
                <a14:m>
                  <m:oMath xmlns:m="http://schemas.openxmlformats.org/officeDocument/2006/math">
                    <m:r>
                      <a:rPr lang="en-US" b="0" i="1" smtClean="0">
                        <a:latin typeface="Cambria Math" panose="02040503050406030204" pitchFamily="18" charset="0"/>
                      </a:rPr>
                      <m:t>𝛼</m:t>
                    </m:r>
                  </m:oMath>
                </a14:m>
                <a:r>
                  <a:rPr lang="en-US" dirty="0" smtClean="0"/>
                  <a:t> is monotone</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704" t="-1617"/>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217692" y="2230812"/>
            <a:ext cx="8577263" cy="3895351"/>
          </a:xfrm>
          <a:prstGeom prst="rect">
            <a:avLst/>
          </a:prstGeom>
        </p:spPr>
      </p:pic>
    </p:spTree>
    <p:extLst>
      <p:ext uri="{BB962C8B-B14F-4D97-AF65-F5344CB8AC3E}">
        <p14:creationId xmlns:p14="http://schemas.microsoft.com/office/powerpoint/2010/main" val="326789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Galois Connection</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838200" y="1295400"/>
            <a:ext cx="7620000" cy="2069725"/>
          </a:xfrm>
          <a:prstGeom prst="rect">
            <a:avLst/>
          </a:prstGeom>
        </p:spPr>
      </p:pic>
      <p:pic>
        <p:nvPicPr>
          <p:cNvPr id="9" name="Picture 8"/>
          <p:cNvPicPr>
            <a:picLocks noChangeAspect="1"/>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Lst>
          </a:blip>
          <a:stretch>
            <a:fillRect/>
          </a:stretch>
        </p:blipFill>
        <p:spPr>
          <a:xfrm>
            <a:off x="4621312" y="3547688"/>
            <a:ext cx="4498596" cy="2375450"/>
          </a:xfrm>
          <a:prstGeom prst="rect">
            <a:avLst/>
          </a:prstGeom>
        </p:spPr>
      </p:pic>
      <p:pic>
        <p:nvPicPr>
          <p:cNvPr id="10" name="Picture 9"/>
          <p:cNvPicPr>
            <a:picLocks noChangeAspect="1"/>
          </p:cNvPicPr>
          <p:nvPr/>
        </p:nvPicPr>
        <p:blipFill>
          <a:blip r:embed="rId7">
            <a:extLst>
              <a:ext uri="{BEBA8EAE-BF5A-486C-A8C5-ECC9F3942E4B}">
                <a14:imgProps xmlns:a14="http://schemas.microsoft.com/office/drawing/2010/main">
                  <a14:imgLayer r:embed="rId8">
                    <a14:imgEffect>
                      <a14:brightnessContrast contrast="20000"/>
                    </a14:imgEffect>
                  </a14:imgLayer>
                </a14:imgProps>
              </a:ext>
            </a:extLst>
          </a:blip>
          <a:stretch>
            <a:fillRect/>
          </a:stretch>
        </p:blipFill>
        <p:spPr>
          <a:xfrm>
            <a:off x="222453" y="3505200"/>
            <a:ext cx="4349547" cy="2375450"/>
          </a:xfrm>
          <a:prstGeom prst="rect">
            <a:avLst/>
          </a:prstGeom>
        </p:spPr>
      </p:pic>
      <p:sp>
        <p:nvSpPr>
          <p:cNvPr id="11" name="Rectangle 10"/>
          <p:cNvSpPr/>
          <p:nvPr/>
        </p:nvSpPr>
        <p:spPr>
          <a:xfrm>
            <a:off x="6096000" y="1295400"/>
            <a:ext cx="23622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096000" y="2176049"/>
            <a:ext cx="2476500" cy="11686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3232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Galois </a:t>
            </a:r>
            <a:r>
              <a:rPr lang="en-US" dirty="0" smtClean="0"/>
              <a:t>Connection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t>Galois Insertion = Galois Connection + </a:t>
                </a:r>
                <a14:m>
                  <m:oMath xmlns:m="http://schemas.openxmlformats.org/officeDocument/2006/math">
                    <m:r>
                      <a:rPr lang="en-US" b="0" i="1" smtClean="0">
                        <a:latin typeface="Cambria Math" panose="02040503050406030204" pitchFamily="18" charset="0"/>
                      </a:rPr>
                      <m:t>𝛼</m:t>
                    </m:r>
                  </m:oMath>
                </a14:m>
                <a:r>
                  <a:rPr lang="en-US" dirty="0" smtClean="0"/>
                  <a:t> is surjective (onto)</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𝛾</m:t>
                      </m:r>
                      <m:d>
                        <m:dPr>
                          <m:ctrlPr>
                            <a:rPr lang="en-US" b="0" i="1" smtClean="0">
                              <a:latin typeface="Cambria Math" panose="02040503050406030204" pitchFamily="18" charset="0"/>
                            </a:rPr>
                          </m:ctrlPr>
                        </m:dPr>
                        <m:e>
                          <m:r>
                            <a:rPr lang="en-US" b="0" i="1" smtClean="0">
                              <a:latin typeface="Cambria Math" panose="02040503050406030204" pitchFamily="18" charset="0"/>
                            </a:rPr>
                            <m:t>𝛼</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e>
                      </m:d>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 </m:t>
                      </m:r>
                    </m:oMath>
                  </m:oMathPara>
                </a14:m>
                <a:endParaRPr lang="en-US" dirty="0" smtClean="0"/>
              </a:p>
              <a:p>
                <a:pPr lvl="1"/>
                <a:r>
                  <a:rPr lang="en-US" dirty="0" smtClean="0"/>
                  <a:t>Common case in program analysis</a:t>
                </a:r>
              </a:p>
              <a:p>
                <a:endParaRPr lang="en-US" dirty="0" smtClean="0"/>
              </a:p>
              <a:p>
                <a:r>
                  <a:rPr lang="en-US" dirty="0" smtClean="0"/>
                  <a:t>Constructing Concretization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𝛾</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𝛼</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oMath>
                  </m:oMathPara>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704" t="-1617"/>
                </a:stretch>
              </a:blipFill>
            </p:spPr>
            <p:txBody>
              <a:bodyPr/>
              <a:lstStyle/>
              <a:p>
                <a:r>
                  <a:rPr lang="en-US">
                    <a:noFill/>
                  </a:rPr>
                  <a:t> </a:t>
                </a:r>
              </a:p>
            </p:txBody>
          </p:sp>
        </mc:Fallback>
      </mc:AlternateContent>
    </p:spTree>
    <p:extLst>
      <p:ext uri="{BB962C8B-B14F-4D97-AF65-F5344CB8AC3E}">
        <p14:creationId xmlns:p14="http://schemas.microsoft.com/office/powerpoint/2010/main" val="361528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Galois Connection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t>Function </a:t>
                </a:r>
                <a:r>
                  <a:rPr lang="en-US" dirty="0"/>
                  <a:t>Abstraction </a:t>
                </a:r>
                <a:r>
                  <a:rPr lang="en-US" dirty="0" smtClean="0"/>
                  <a:t>(Induced Operation)</a:t>
                </a:r>
              </a:p>
              <a:p>
                <a:pPr marL="0" indent="0">
                  <a:buNone/>
                </a:pPr>
                <a:r>
                  <a:rPr lang="en-US" b="0" dirty="0" smtClean="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𝛾</m:t>
                    </m:r>
                  </m:oMath>
                </a14:m>
                <a:endParaRPr lang="en-US" dirty="0"/>
              </a:p>
              <a:p>
                <a:pPr marL="0" indent="0">
                  <a:buNone/>
                </a:pPr>
                <a:endParaRPr lang="en-US" dirty="0">
                  <a:solidFill>
                    <a:srgbClr val="0070C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704" t="-1752"/>
                </a:stretch>
              </a:blipFill>
            </p:spPr>
            <p:txBody>
              <a:bodyPr/>
              <a:lstStyle/>
              <a:p>
                <a:r>
                  <a:rPr lang="en-US">
                    <a:noFill/>
                  </a:rPr>
                  <a:t> </a:t>
                </a:r>
              </a:p>
            </p:txBody>
          </p:sp>
        </mc:Fallback>
      </mc:AlternateContent>
      <p:pic>
        <p:nvPicPr>
          <p:cNvPr id="3074" name="Picture 2" descr="C:\Users\Mohammad\Desktop\dictionary-clipart-free-vector-look-it-up-clip-art_107415_Look_It_Up_clip_art_high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9000" y="292781"/>
            <a:ext cx="1573161" cy="1219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Lst>
          </a:blip>
          <a:stretch>
            <a:fillRect/>
          </a:stretch>
        </p:blipFill>
        <p:spPr>
          <a:xfrm>
            <a:off x="1295400" y="2913743"/>
            <a:ext cx="6421673" cy="3394982"/>
          </a:xfrm>
          <a:prstGeom prst="rect">
            <a:avLst/>
          </a:prstGeom>
        </p:spPr>
      </p:pic>
    </p:spTree>
    <p:extLst>
      <p:ext uri="{BB962C8B-B14F-4D97-AF65-F5344CB8AC3E}">
        <p14:creationId xmlns:p14="http://schemas.microsoft.com/office/powerpoint/2010/main" val="732684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Combination of Galois </a:t>
            </a:r>
            <a:r>
              <a:rPr lang="en-US" dirty="0" smtClean="0"/>
              <a:t>Connections</a:t>
            </a:r>
            <a:endParaRPr lang="en-US" dirty="0"/>
          </a:p>
        </p:txBody>
      </p:sp>
      <p:sp>
        <p:nvSpPr>
          <p:cNvPr id="3" name="Content Placeholder 2"/>
          <p:cNvSpPr>
            <a:spLocks noGrp="1"/>
          </p:cNvSpPr>
          <p:nvPr>
            <p:ph idx="1"/>
          </p:nvPr>
        </p:nvSpPr>
        <p:spPr/>
        <p:txBody>
          <a:bodyPr>
            <a:normAutofit/>
          </a:bodyPr>
          <a:lstStyle/>
          <a:p>
            <a:r>
              <a:rPr lang="en-US" dirty="0" smtClean="0"/>
              <a:t>Sequence</a:t>
            </a:r>
          </a:p>
          <a:p>
            <a:endParaRPr lang="en-US" dirty="0"/>
          </a:p>
          <a:p>
            <a:endParaRPr lang="en-US" dirty="0" smtClean="0"/>
          </a:p>
          <a:p>
            <a:endParaRPr lang="en-US" dirty="0"/>
          </a:p>
          <a:p>
            <a:r>
              <a:rPr lang="en-US" dirty="0" smtClean="0"/>
              <a:t>Product (Independent Attributes)</a:t>
            </a:r>
          </a:p>
          <a:p>
            <a:pPr marL="0" indent="0">
              <a:buNone/>
            </a:pPr>
            <a:endParaRPr lang="en-US" dirty="0"/>
          </a:p>
          <a:p>
            <a:pPr marL="0" indent="0">
              <a:buNone/>
            </a:pPr>
            <a:endParaRPr lang="en-US" dirty="0">
              <a:solidFill>
                <a:srgbClr val="0070C0"/>
              </a:solidFill>
            </a:endParaRPr>
          </a:p>
        </p:txBody>
      </p:sp>
      <p:pic>
        <p:nvPicPr>
          <p:cNvPr id="5" name="Picture 4"/>
          <p:cNvPicPr>
            <a:picLocks noChangeAspect="1"/>
          </p:cNvPicPr>
          <p:nvPr/>
        </p:nvPicPr>
        <p:blipFill>
          <a:blip r:embed="rId3"/>
          <a:stretch>
            <a:fillRect/>
          </a:stretch>
        </p:blipFill>
        <p:spPr>
          <a:xfrm>
            <a:off x="2809568" y="2057400"/>
            <a:ext cx="3262313" cy="684256"/>
          </a:xfrm>
          <a:prstGeom prst="rect">
            <a:avLst/>
          </a:prstGeom>
        </p:spPr>
      </p:pic>
      <p:pic>
        <p:nvPicPr>
          <p:cNvPr id="6" name="Picture 5"/>
          <p:cNvPicPr>
            <a:picLocks noChangeAspect="1"/>
          </p:cNvPicPr>
          <p:nvPr/>
        </p:nvPicPr>
        <p:blipFill>
          <a:blip r:embed="rId4"/>
          <a:stretch>
            <a:fillRect/>
          </a:stretch>
        </p:blipFill>
        <p:spPr>
          <a:xfrm>
            <a:off x="3048000" y="2895600"/>
            <a:ext cx="2867025" cy="917448"/>
          </a:xfrm>
          <a:prstGeom prst="rect">
            <a:avLst/>
          </a:prstGeom>
        </p:spPr>
      </p:pic>
      <p:pic>
        <p:nvPicPr>
          <p:cNvPr id="7" name="Picture 6"/>
          <p:cNvPicPr>
            <a:picLocks noChangeAspect="1"/>
          </p:cNvPicPr>
          <p:nvPr/>
        </p:nvPicPr>
        <p:blipFill>
          <a:blip r:embed="rId5"/>
          <a:stretch>
            <a:fillRect/>
          </a:stretch>
        </p:blipFill>
        <p:spPr>
          <a:xfrm>
            <a:off x="830058" y="4797235"/>
            <a:ext cx="1728788" cy="1150598"/>
          </a:xfrm>
          <a:prstGeom prst="rect">
            <a:avLst/>
          </a:prstGeom>
        </p:spPr>
      </p:pic>
      <p:pic>
        <p:nvPicPr>
          <p:cNvPr id="8" name="Picture 7"/>
          <p:cNvPicPr>
            <a:picLocks noChangeAspect="1"/>
          </p:cNvPicPr>
          <p:nvPr/>
        </p:nvPicPr>
        <p:blipFill>
          <a:blip r:embed="rId6"/>
          <a:stretch>
            <a:fillRect/>
          </a:stretch>
        </p:blipFill>
        <p:spPr>
          <a:xfrm>
            <a:off x="4247700" y="4496415"/>
            <a:ext cx="3359444" cy="761385"/>
          </a:xfrm>
          <a:prstGeom prst="rect">
            <a:avLst/>
          </a:prstGeom>
        </p:spPr>
      </p:pic>
      <p:pic>
        <p:nvPicPr>
          <p:cNvPr id="9" name="Picture 8"/>
          <p:cNvPicPr>
            <a:picLocks noChangeAspect="1"/>
          </p:cNvPicPr>
          <p:nvPr/>
        </p:nvPicPr>
        <p:blipFill>
          <a:blip r:embed="rId7"/>
          <a:stretch>
            <a:fillRect/>
          </a:stretch>
        </p:blipFill>
        <p:spPr>
          <a:xfrm>
            <a:off x="3936667" y="5372534"/>
            <a:ext cx="3988133" cy="940168"/>
          </a:xfrm>
          <a:prstGeom prst="rect">
            <a:avLst/>
          </a:prstGeom>
        </p:spPr>
      </p:pic>
    </p:spTree>
    <p:extLst>
      <p:ext uri="{BB962C8B-B14F-4D97-AF65-F5344CB8AC3E}">
        <p14:creationId xmlns:p14="http://schemas.microsoft.com/office/powerpoint/2010/main" val="509140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Combination of Galois </a:t>
            </a:r>
            <a:r>
              <a:rPr lang="en-US" dirty="0" smtClean="0"/>
              <a:t>Connections</a:t>
            </a:r>
            <a:endParaRPr lang="en-US" dirty="0"/>
          </a:p>
        </p:txBody>
      </p:sp>
      <p:sp>
        <p:nvSpPr>
          <p:cNvPr id="3" name="Content Placeholder 2"/>
          <p:cNvSpPr>
            <a:spLocks noGrp="1"/>
          </p:cNvSpPr>
          <p:nvPr>
            <p:ph idx="1"/>
          </p:nvPr>
        </p:nvSpPr>
        <p:spPr/>
        <p:txBody>
          <a:bodyPr>
            <a:normAutofit/>
          </a:bodyPr>
          <a:lstStyle/>
          <a:p>
            <a:r>
              <a:rPr lang="en-US" dirty="0" smtClean="0"/>
              <a:t>Function</a:t>
            </a:r>
            <a:endParaRPr lang="en-US" dirty="0"/>
          </a:p>
          <a:p>
            <a:pPr marL="0" indent="0">
              <a:buNone/>
            </a:pPr>
            <a:endParaRPr lang="en-US" dirty="0">
              <a:solidFill>
                <a:srgbClr val="0070C0"/>
              </a:solidFill>
            </a:endParaRPr>
          </a:p>
        </p:txBody>
      </p:sp>
      <p:pic>
        <p:nvPicPr>
          <p:cNvPr id="4" name="Picture 3"/>
          <p:cNvPicPr>
            <a:picLocks noChangeAspect="1"/>
          </p:cNvPicPr>
          <p:nvPr/>
        </p:nvPicPr>
        <p:blipFill>
          <a:blip r:embed="rId3"/>
          <a:stretch>
            <a:fillRect/>
          </a:stretch>
        </p:blipFill>
        <p:spPr>
          <a:xfrm>
            <a:off x="2794051" y="1723957"/>
            <a:ext cx="3657600" cy="947853"/>
          </a:xfrm>
          <a:prstGeom prst="rect">
            <a:avLst/>
          </a:prstGeom>
        </p:spPr>
      </p:pic>
      <p:pic>
        <p:nvPicPr>
          <p:cNvPr id="7" name="Picture 6"/>
          <p:cNvPicPr>
            <a:picLocks noChangeAspect="1"/>
          </p:cNvPicPr>
          <p:nvPr/>
        </p:nvPicPr>
        <p:blipFill>
          <a:blip r:embed="rId4"/>
          <a:stretch>
            <a:fillRect/>
          </a:stretch>
        </p:blipFill>
        <p:spPr>
          <a:xfrm>
            <a:off x="990600" y="3212669"/>
            <a:ext cx="3276600" cy="749731"/>
          </a:xfrm>
          <a:prstGeom prst="rect">
            <a:avLst/>
          </a:prstGeom>
        </p:spPr>
      </p:pic>
      <p:pic>
        <p:nvPicPr>
          <p:cNvPr id="8" name="Picture 7"/>
          <p:cNvPicPr>
            <a:picLocks noChangeAspect="1"/>
          </p:cNvPicPr>
          <p:nvPr/>
        </p:nvPicPr>
        <p:blipFill>
          <a:blip r:embed="rId5"/>
          <a:stretch>
            <a:fillRect/>
          </a:stretch>
        </p:blipFill>
        <p:spPr>
          <a:xfrm>
            <a:off x="5638800" y="3042370"/>
            <a:ext cx="2211336" cy="987773"/>
          </a:xfrm>
          <a:prstGeom prst="rect">
            <a:avLst/>
          </a:prstGeom>
        </p:spPr>
      </p:pic>
      <p:pic>
        <p:nvPicPr>
          <p:cNvPr id="9" name="Picture 8"/>
          <p:cNvPicPr>
            <a:picLocks noChangeAspect="1"/>
          </p:cNvPicPr>
          <p:nvPr/>
        </p:nvPicPr>
        <p:blipFill>
          <a:blip r:embed="rId6">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2038724" y="4503259"/>
            <a:ext cx="5168253" cy="1594104"/>
          </a:xfrm>
          <a:prstGeom prst="rect">
            <a:avLst/>
          </a:prstGeom>
        </p:spPr>
      </p:pic>
    </p:spTree>
    <p:extLst>
      <p:ext uri="{BB962C8B-B14F-4D97-AF65-F5344CB8AC3E}">
        <p14:creationId xmlns:p14="http://schemas.microsoft.com/office/powerpoint/2010/main" val="958647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Combination of Galois </a:t>
            </a:r>
            <a:r>
              <a:rPr lang="en-US" dirty="0" smtClean="0"/>
              <a:t>Connections</a:t>
            </a:r>
            <a:endParaRPr lang="en-US" dirty="0"/>
          </a:p>
        </p:txBody>
      </p:sp>
      <p:sp>
        <p:nvSpPr>
          <p:cNvPr id="3" name="Content Placeholder 2"/>
          <p:cNvSpPr>
            <a:spLocks noGrp="1"/>
          </p:cNvSpPr>
          <p:nvPr>
            <p:ph idx="1"/>
          </p:nvPr>
        </p:nvSpPr>
        <p:spPr/>
        <p:txBody>
          <a:bodyPr>
            <a:normAutofit/>
          </a:bodyPr>
          <a:lstStyle/>
          <a:p>
            <a:r>
              <a:rPr lang="en-US" dirty="0" smtClean="0"/>
              <a:t>Tensor Product</a:t>
            </a:r>
            <a:endParaRPr lang="en-US" dirty="0"/>
          </a:p>
          <a:p>
            <a:pPr marL="0" indent="0">
              <a:buNone/>
            </a:pPr>
            <a:endParaRPr lang="en-US" dirty="0">
              <a:solidFill>
                <a:srgbClr val="0070C0"/>
              </a:solidFill>
            </a:endParaRPr>
          </a:p>
        </p:txBody>
      </p:sp>
      <p:pic>
        <p:nvPicPr>
          <p:cNvPr id="5" name="Picture 4"/>
          <p:cNvPicPr>
            <a:picLocks noChangeAspect="1"/>
          </p:cNvPicPr>
          <p:nvPr/>
        </p:nvPicPr>
        <p:blipFill>
          <a:blip r:embed="rId3"/>
          <a:stretch>
            <a:fillRect/>
          </a:stretch>
        </p:blipFill>
        <p:spPr>
          <a:xfrm>
            <a:off x="3810000" y="1762051"/>
            <a:ext cx="2586958" cy="1206499"/>
          </a:xfrm>
          <a:prstGeom prst="rect">
            <a:avLst/>
          </a:prstGeom>
        </p:spPr>
      </p:pic>
      <p:pic>
        <p:nvPicPr>
          <p:cNvPr id="6" name="Picture 5"/>
          <p:cNvPicPr>
            <a:picLocks noChangeAspect="1"/>
          </p:cNvPicPr>
          <p:nvPr/>
        </p:nvPicPr>
        <p:blipFill>
          <a:blip r:embed="rId4"/>
          <a:stretch>
            <a:fillRect/>
          </a:stretch>
        </p:blipFill>
        <p:spPr>
          <a:xfrm>
            <a:off x="2588647" y="3375943"/>
            <a:ext cx="4161965" cy="791636"/>
          </a:xfrm>
          <a:prstGeom prst="rect">
            <a:avLst/>
          </a:prstGeom>
        </p:spPr>
      </p:pic>
      <p:pic>
        <p:nvPicPr>
          <p:cNvPr id="13" name="Picture 12"/>
          <p:cNvPicPr>
            <a:picLocks noChangeAspect="1"/>
          </p:cNvPicPr>
          <p:nvPr/>
        </p:nvPicPr>
        <p:blipFill>
          <a:blip r:embed="rId5"/>
          <a:stretch>
            <a:fillRect/>
          </a:stretch>
        </p:blipFill>
        <p:spPr>
          <a:xfrm>
            <a:off x="1752600" y="4572000"/>
            <a:ext cx="5834063" cy="626294"/>
          </a:xfrm>
          <a:prstGeom prst="rect">
            <a:avLst/>
          </a:prstGeom>
        </p:spPr>
      </p:pic>
      <p:pic>
        <p:nvPicPr>
          <p:cNvPr id="14" name="Picture 13"/>
          <p:cNvPicPr>
            <a:picLocks noChangeAspect="1"/>
          </p:cNvPicPr>
          <p:nvPr/>
        </p:nvPicPr>
        <p:blipFill>
          <a:blip r:embed="rId6"/>
          <a:stretch>
            <a:fillRect/>
          </a:stretch>
        </p:blipFill>
        <p:spPr>
          <a:xfrm>
            <a:off x="1401019" y="5420225"/>
            <a:ext cx="6537223" cy="563800"/>
          </a:xfrm>
          <a:prstGeom prst="rect">
            <a:avLst/>
          </a:prstGeom>
        </p:spPr>
      </p:pic>
    </p:spTree>
    <p:extLst>
      <p:ext uri="{BB962C8B-B14F-4D97-AF65-F5344CB8AC3E}">
        <p14:creationId xmlns:p14="http://schemas.microsoft.com/office/powerpoint/2010/main" val="3299980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a:bodyPr>
          <a:lstStyle/>
          <a:p>
            <a:r>
              <a:rPr lang="en-US" sz="2800" dirty="0" smtClean="0"/>
              <a:t>Concrete Semantics</a:t>
            </a:r>
          </a:p>
          <a:p>
            <a:pPr lvl="1"/>
            <a:r>
              <a:rPr lang="en-US" sz="2400" dirty="0" smtClean="0"/>
              <a:t>formalizes </a:t>
            </a:r>
            <a:r>
              <a:rPr lang="en-US" sz="2400" dirty="0"/>
              <a:t>the set of all possible executions of this program in all possible execution </a:t>
            </a:r>
            <a:r>
              <a:rPr lang="en-US" sz="2400" dirty="0" smtClean="0"/>
              <a:t>environments </a:t>
            </a:r>
            <a:r>
              <a:rPr lang="en-US" sz="2000" dirty="0" smtClean="0">
                <a:latin typeface="CMU Classical Serif" panose="02000603000000000000" pitchFamily="2" charset="0"/>
                <a:ea typeface="CMU Classical Serif" panose="02000603000000000000" pitchFamily="2" charset="0"/>
                <a:cs typeface="CMU Classical Serif" panose="02000603000000000000" pitchFamily="2" charset="0"/>
              </a:rPr>
              <a:t>(Possible Behaviors)</a:t>
            </a:r>
            <a:endParaRPr lang="en-US" sz="2400" dirty="0" smtClean="0">
              <a:latin typeface="CMU Classical Serif" panose="02000603000000000000" pitchFamily="2" charset="0"/>
              <a:ea typeface="CMU Classical Serif" panose="02000603000000000000" pitchFamily="2" charset="0"/>
              <a:cs typeface="CMU Classical Serif" panose="02000603000000000000" pitchFamily="2" charset="0"/>
            </a:endParaRPr>
          </a:p>
        </p:txBody>
      </p:sp>
      <p:pic>
        <p:nvPicPr>
          <p:cNvPr id="3074" name="Picture 2" descr="C:\Users\Mohammad\Desktop\dictionary-clipart-free-vector-look-it-up-clip-art_107415_Look_It_Up_clip_art_high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9000" y="292781"/>
            <a:ext cx="1573161" cy="1219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1447800" y="3066250"/>
            <a:ext cx="6705600" cy="3276888"/>
          </a:xfrm>
          <a:prstGeom prst="rect">
            <a:avLst/>
          </a:prstGeom>
        </p:spPr>
      </p:pic>
    </p:spTree>
    <p:extLst>
      <p:ext uri="{BB962C8B-B14F-4D97-AF65-F5344CB8AC3E}">
        <p14:creationId xmlns:p14="http://schemas.microsoft.com/office/powerpoint/2010/main" val="38717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Combination of Galois </a:t>
            </a:r>
            <a:r>
              <a:rPr lang="en-US" dirty="0" smtClean="0"/>
              <a:t>Connections</a:t>
            </a:r>
            <a:endParaRPr lang="en-US" dirty="0"/>
          </a:p>
        </p:txBody>
      </p:sp>
      <p:sp>
        <p:nvSpPr>
          <p:cNvPr id="3" name="Content Placeholder 2"/>
          <p:cNvSpPr>
            <a:spLocks noGrp="1"/>
          </p:cNvSpPr>
          <p:nvPr>
            <p:ph idx="1"/>
          </p:nvPr>
        </p:nvSpPr>
        <p:spPr/>
        <p:txBody>
          <a:bodyPr>
            <a:normAutofit/>
          </a:bodyPr>
          <a:lstStyle/>
          <a:p>
            <a:r>
              <a:rPr lang="en-US" dirty="0" smtClean="0"/>
              <a:t>Tensor Product</a:t>
            </a:r>
          </a:p>
          <a:p>
            <a:endParaRPr lang="en-US" dirty="0"/>
          </a:p>
          <a:p>
            <a:endParaRPr lang="en-US" dirty="0" smtClean="0"/>
          </a:p>
          <a:p>
            <a:endParaRPr lang="en-US" dirty="0"/>
          </a:p>
          <a:p>
            <a:endParaRPr lang="en-US" dirty="0"/>
          </a:p>
          <a:p>
            <a:pPr marL="0" indent="0">
              <a:buNone/>
            </a:pPr>
            <a:endParaRPr lang="en-US" dirty="0">
              <a:solidFill>
                <a:srgbClr val="0070C0"/>
              </a:solidFill>
            </a:endParaRPr>
          </a:p>
        </p:txBody>
      </p:sp>
      <p:pic>
        <p:nvPicPr>
          <p:cNvPr id="15" name="Picture 14"/>
          <p:cNvPicPr>
            <a:picLocks noChangeAspect="1"/>
          </p:cNvPicPr>
          <p:nvPr/>
        </p:nvPicPr>
        <p:blipFill>
          <a:blip r:embed="rId3"/>
          <a:stretch>
            <a:fillRect/>
          </a:stretch>
        </p:blipFill>
        <p:spPr>
          <a:xfrm>
            <a:off x="762000" y="2183873"/>
            <a:ext cx="1927042" cy="2159527"/>
          </a:xfrm>
          <a:prstGeom prst="rect">
            <a:avLst/>
          </a:prstGeom>
        </p:spPr>
      </p:pic>
      <p:pic>
        <p:nvPicPr>
          <p:cNvPr id="4" name="Picture 3"/>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40000"/>
                    </a14:imgEffect>
                  </a14:imgLayer>
                </a14:imgProps>
              </a:ext>
            </a:extLst>
          </a:blip>
          <a:srcRect l="12001" r="17988" b="16897"/>
          <a:stretch/>
        </p:blipFill>
        <p:spPr>
          <a:xfrm>
            <a:off x="533400" y="4317473"/>
            <a:ext cx="2121309" cy="2159527"/>
          </a:xfrm>
          <a:prstGeom prst="rect">
            <a:avLst/>
          </a:prstGeom>
        </p:spPr>
      </p:pic>
      <p:pic>
        <p:nvPicPr>
          <p:cNvPr id="7" name="Picture 6"/>
          <p:cNvPicPr>
            <a:picLocks noChangeAspect="1"/>
          </p:cNvPicPr>
          <p:nvPr/>
        </p:nvPicPr>
        <p:blipFill>
          <a:blip r:embed="rId6">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3810000" y="1565965"/>
            <a:ext cx="4733925" cy="504825"/>
          </a:xfrm>
          <a:prstGeom prst="rect">
            <a:avLst/>
          </a:prstGeom>
        </p:spPr>
      </p:pic>
      <p:pic>
        <p:nvPicPr>
          <p:cNvPr id="8" name="Picture 7"/>
          <p:cNvPicPr>
            <a:picLocks noChangeAspect="1"/>
          </p:cNvPicPr>
          <p:nvPr/>
        </p:nvPicPr>
        <p:blipFill rotWithShape="1">
          <a:blip r:embed="rId8">
            <a:extLst>
              <a:ext uri="{BEBA8EAE-BF5A-486C-A8C5-ECC9F3942E4B}">
                <a14:imgProps xmlns:a14="http://schemas.microsoft.com/office/drawing/2010/main">
                  <a14:imgLayer r:embed="rId9">
                    <a14:imgEffect>
                      <a14:brightnessContrast contrast="40000"/>
                    </a14:imgEffect>
                  </a14:imgLayer>
                </a14:imgProps>
              </a:ext>
            </a:extLst>
          </a:blip>
          <a:srcRect t="2633"/>
          <a:stretch/>
        </p:blipFill>
        <p:spPr>
          <a:xfrm>
            <a:off x="3733800" y="2174969"/>
            <a:ext cx="4886325" cy="1177831"/>
          </a:xfrm>
          <a:prstGeom prst="rect">
            <a:avLst/>
          </a:prstGeom>
        </p:spPr>
      </p:pic>
      <p:pic>
        <p:nvPicPr>
          <p:cNvPr id="9" name="Picture 8"/>
          <p:cNvPicPr>
            <a:picLocks noChangeAspect="1"/>
          </p:cNvPicPr>
          <p:nvPr/>
        </p:nvPicPr>
        <p:blipFill>
          <a:blip r:embed="rId10">
            <a:extLst>
              <a:ext uri="{BEBA8EAE-BF5A-486C-A8C5-ECC9F3942E4B}">
                <a14:imgProps xmlns:a14="http://schemas.microsoft.com/office/drawing/2010/main">
                  <a14:imgLayer r:embed="rId11">
                    <a14:imgEffect>
                      <a14:brightnessContrast contrast="40000"/>
                    </a14:imgEffect>
                  </a14:imgLayer>
                </a14:imgProps>
              </a:ext>
            </a:extLst>
          </a:blip>
          <a:stretch>
            <a:fillRect/>
          </a:stretch>
        </p:blipFill>
        <p:spPr>
          <a:xfrm>
            <a:off x="3242225" y="3766922"/>
            <a:ext cx="5556904" cy="2633878"/>
          </a:xfrm>
          <a:prstGeom prst="rect">
            <a:avLst/>
          </a:prstGeom>
        </p:spPr>
      </p:pic>
    </p:spTree>
    <p:extLst>
      <p:ext uri="{BB962C8B-B14F-4D97-AF65-F5344CB8AC3E}">
        <p14:creationId xmlns:p14="http://schemas.microsoft.com/office/powerpoint/2010/main" val="75601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Abstract-interpretation-based tools</a:t>
            </a:r>
          </a:p>
        </p:txBody>
      </p:sp>
      <p:sp>
        <p:nvSpPr>
          <p:cNvPr id="3" name="Content Placeholder 2"/>
          <p:cNvSpPr>
            <a:spLocks noGrp="1"/>
          </p:cNvSpPr>
          <p:nvPr>
            <p:ph idx="1"/>
          </p:nvPr>
        </p:nvSpPr>
        <p:spPr>
          <a:xfrm>
            <a:off x="457200" y="1143000"/>
            <a:ext cx="8229600" cy="5334000"/>
          </a:xfrm>
        </p:spPr>
        <p:txBody>
          <a:bodyPr>
            <a:normAutofit fontScale="25000" lnSpcReduction="20000"/>
          </a:bodyPr>
          <a:lstStyle/>
          <a:p>
            <a:r>
              <a:rPr lang="en-US" sz="8000" dirty="0" smtClean="0"/>
              <a:t>Sound but incomplete tools that  </a:t>
            </a:r>
            <a:r>
              <a:rPr lang="en-US" sz="8000" dirty="0"/>
              <a:t>vary in their capacity to produce very few false alarms and to scale up to very large </a:t>
            </a:r>
            <a:r>
              <a:rPr lang="en-US" sz="8000" dirty="0" smtClean="0"/>
              <a:t>programs:</a:t>
            </a:r>
          </a:p>
          <a:p>
            <a:pPr lvl="1"/>
            <a:r>
              <a:rPr lang="en-US" sz="7200" b="1" dirty="0" smtClean="0">
                <a:hlinkClick r:id="rId3"/>
              </a:rPr>
              <a:t>Airac5</a:t>
            </a:r>
            <a:r>
              <a:rPr lang="en-US" sz="7200" b="1" dirty="0" smtClean="0"/>
              <a:t> : static analyzer for </a:t>
            </a:r>
            <a:r>
              <a:rPr lang="en-US" sz="7200" dirty="0" smtClean="0"/>
              <a:t>automatic </a:t>
            </a:r>
            <a:r>
              <a:rPr lang="en-US" sz="7200" dirty="0"/>
              <a:t>detection of buffer overrun errors in C programs</a:t>
            </a:r>
            <a:r>
              <a:rPr lang="en-US" sz="7200" dirty="0" smtClean="0"/>
              <a:t>.</a:t>
            </a:r>
          </a:p>
          <a:p>
            <a:pPr lvl="1"/>
            <a:r>
              <a:rPr lang="en-US" sz="7200" b="1" dirty="0" err="1">
                <a:hlinkClick r:id="rId4"/>
              </a:rPr>
              <a:t>aiT</a:t>
            </a:r>
            <a:r>
              <a:rPr lang="en-US" sz="7200" b="1" dirty="0">
                <a:hlinkClick r:id="rId4"/>
              </a:rPr>
              <a:t> WCET </a:t>
            </a:r>
            <a:r>
              <a:rPr lang="en-US" sz="7200" b="1" dirty="0" smtClean="0">
                <a:hlinkClick r:id="rId4"/>
              </a:rPr>
              <a:t>Analyzers</a:t>
            </a:r>
            <a:r>
              <a:rPr lang="en-US" sz="7200" b="1" dirty="0" smtClean="0"/>
              <a:t>: </a:t>
            </a:r>
            <a:r>
              <a:rPr lang="en-US" sz="7200" dirty="0"/>
              <a:t>Commercial static analyzers </a:t>
            </a:r>
            <a:r>
              <a:rPr lang="en-US" sz="7200" dirty="0" smtClean="0"/>
              <a:t>to </a:t>
            </a:r>
            <a:r>
              <a:rPr lang="en-US" sz="7200" dirty="0"/>
              <a:t>statically compute tight bounds for the </a:t>
            </a:r>
            <a:r>
              <a:rPr lang="en-US" sz="7200" dirty="0" smtClean="0"/>
              <a:t>worst-case execution </a:t>
            </a:r>
            <a:r>
              <a:rPr lang="en-US" sz="7200" dirty="0"/>
              <a:t>time (WCET) of tasks in real-time systems</a:t>
            </a:r>
            <a:r>
              <a:rPr lang="en-US" sz="7200" dirty="0" smtClean="0"/>
              <a:t>.</a:t>
            </a:r>
            <a:endParaRPr lang="en-US" sz="7200" dirty="0"/>
          </a:p>
          <a:p>
            <a:pPr lvl="1"/>
            <a:r>
              <a:rPr lang="en-US" sz="7200" b="1" dirty="0" smtClean="0">
                <a:hlinkClick r:id="rId5"/>
              </a:rPr>
              <a:t>ASTRÉE</a:t>
            </a:r>
            <a:r>
              <a:rPr lang="en-US" sz="7200" b="1" dirty="0" smtClean="0"/>
              <a:t>: </a:t>
            </a:r>
            <a:r>
              <a:rPr lang="en-US" sz="7200" dirty="0" smtClean="0"/>
              <a:t>A </a:t>
            </a:r>
            <a:r>
              <a:rPr lang="en-US" sz="7200" dirty="0"/>
              <a:t>static </a:t>
            </a:r>
            <a:r>
              <a:rPr lang="en-US" sz="7200" dirty="0" smtClean="0"/>
              <a:t>analyzer</a:t>
            </a:r>
            <a:r>
              <a:rPr lang="en-US" sz="7200" dirty="0"/>
              <a:t> for proving the absence of runtime errors specialized for synchronous control/command programs written in C.</a:t>
            </a:r>
            <a:endParaRPr lang="en-US" sz="7200" b="1" dirty="0"/>
          </a:p>
          <a:p>
            <a:pPr lvl="1"/>
            <a:r>
              <a:rPr lang="en-US" sz="7200" b="1" dirty="0">
                <a:hlinkClick r:id="rId6"/>
              </a:rPr>
              <a:t>C Global </a:t>
            </a:r>
            <a:r>
              <a:rPr lang="en-US" sz="7200" b="1" dirty="0" smtClean="0">
                <a:hlinkClick r:id="rId6"/>
              </a:rPr>
              <a:t>Surveyor</a:t>
            </a:r>
            <a:r>
              <a:rPr lang="en-US" sz="7200" b="1" dirty="0" smtClean="0"/>
              <a:t>: </a:t>
            </a:r>
            <a:r>
              <a:rPr lang="en-US" sz="7200" dirty="0"/>
              <a:t>A research prototype static analyzer </a:t>
            </a:r>
            <a:r>
              <a:rPr lang="en-US" sz="7200" dirty="0" smtClean="0"/>
              <a:t>for </a:t>
            </a:r>
            <a:r>
              <a:rPr lang="en-US" sz="7200" dirty="0"/>
              <a:t>finding runtime errors in C programs</a:t>
            </a:r>
            <a:r>
              <a:rPr lang="en-US" sz="7200" dirty="0" smtClean="0"/>
              <a:t>.</a:t>
            </a:r>
          </a:p>
          <a:p>
            <a:pPr lvl="1"/>
            <a:r>
              <a:rPr lang="en-US" sz="7200" b="1" dirty="0" err="1" smtClean="0">
                <a:hlinkClick r:id="rId7"/>
              </a:rPr>
              <a:t>Fluctuat</a:t>
            </a:r>
            <a:r>
              <a:rPr lang="en-US" sz="7200" b="1" dirty="0" smtClean="0"/>
              <a:t>: </a:t>
            </a:r>
            <a:r>
              <a:rPr lang="en-US" sz="7200" dirty="0"/>
              <a:t>A static analyzer </a:t>
            </a:r>
            <a:r>
              <a:rPr lang="en-US" sz="7200" dirty="0" smtClean="0"/>
              <a:t>to </a:t>
            </a:r>
            <a:r>
              <a:rPr lang="en-US" sz="7200" dirty="0"/>
              <a:t>study the propagation of rounding errors in floating-point computations of C or assembler programs.</a:t>
            </a:r>
          </a:p>
          <a:p>
            <a:pPr lvl="1"/>
            <a:r>
              <a:rPr lang="en-US" sz="7200" b="1" dirty="0" err="1">
                <a:hlinkClick r:id="rId8"/>
              </a:rPr>
              <a:t>PolySpace</a:t>
            </a:r>
            <a:r>
              <a:rPr lang="en-US" sz="7200" b="1" dirty="0">
                <a:hlinkClick r:id="rId8"/>
              </a:rPr>
              <a:t> </a:t>
            </a:r>
            <a:r>
              <a:rPr lang="en-US" sz="7200" b="1" dirty="0" smtClean="0">
                <a:hlinkClick r:id="rId8"/>
              </a:rPr>
              <a:t>Verifier</a:t>
            </a:r>
            <a:r>
              <a:rPr lang="en-US" sz="7200" b="1" dirty="0" smtClean="0"/>
              <a:t>: </a:t>
            </a:r>
            <a:r>
              <a:rPr lang="en-US" sz="7200" dirty="0" smtClean="0"/>
              <a:t>A </a:t>
            </a:r>
            <a:r>
              <a:rPr lang="en-US" sz="7200" dirty="0"/>
              <a:t>commercial general-purpose static </a:t>
            </a:r>
            <a:r>
              <a:rPr lang="en-US" sz="7200" dirty="0" smtClean="0"/>
              <a:t>analyzer</a:t>
            </a:r>
            <a:r>
              <a:rPr lang="en-US" sz="7200" dirty="0"/>
              <a:t> for detecting runtime errors in Ada, C, C++, and Java</a:t>
            </a:r>
            <a:r>
              <a:rPr lang="en-US" sz="7200" dirty="0" smtClean="0"/>
              <a:t>.</a:t>
            </a:r>
          </a:p>
          <a:p>
            <a:pPr lvl="1"/>
            <a:r>
              <a:rPr lang="en-US" sz="7200" b="1" dirty="0"/>
              <a:t> </a:t>
            </a:r>
            <a:r>
              <a:rPr lang="en-US" sz="7200" b="1" dirty="0" smtClean="0">
                <a:hlinkClick r:id="rId9"/>
              </a:rPr>
              <a:t>TERMINATOR</a:t>
            </a:r>
            <a:r>
              <a:rPr lang="en-US" sz="7200" b="1" dirty="0" smtClean="0"/>
              <a:t>: </a:t>
            </a:r>
            <a:r>
              <a:rPr lang="en-US" sz="7200" dirty="0" smtClean="0"/>
              <a:t>A </a:t>
            </a:r>
            <a:r>
              <a:rPr lang="en-US" sz="7200" dirty="0"/>
              <a:t>static </a:t>
            </a:r>
            <a:r>
              <a:rPr lang="en-US" sz="7200" dirty="0" smtClean="0"/>
              <a:t>analyzer</a:t>
            </a:r>
            <a:r>
              <a:rPr lang="en-US" sz="7200" dirty="0"/>
              <a:t> for proving program termination and general liveness properties of C programs.</a:t>
            </a:r>
          </a:p>
          <a:p>
            <a:pPr lvl="1"/>
            <a:r>
              <a:rPr lang="en-US" sz="7200" b="1" dirty="0" smtClean="0">
                <a:hlinkClick r:id="rId10"/>
              </a:rPr>
              <a:t>TVLA: </a:t>
            </a:r>
            <a:r>
              <a:rPr lang="en-US" sz="7200" dirty="0" smtClean="0"/>
              <a:t>a </a:t>
            </a:r>
            <a:r>
              <a:rPr lang="en-US" sz="7200" dirty="0"/>
              <a:t>research tool </a:t>
            </a:r>
            <a:r>
              <a:rPr lang="en-US" sz="7200" dirty="0" smtClean="0"/>
              <a:t>for </a:t>
            </a:r>
            <a:r>
              <a:rPr lang="en-US" sz="7200" dirty="0"/>
              <a:t>experimenting with abstract interpretation using a logical </a:t>
            </a:r>
            <a:r>
              <a:rPr lang="en-US" sz="7200" dirty="0" smtClean="0"/>
              <a:t>description </a:t>
            </a:r>
            <a:r>
              <a:rPr lang="en-US" sz="7200" dirty="0"/>
              <a:t>of program semantics with a predefined abstraction of predicates</a:t>
            </a:r>
            <a:r>
              <a:rPr lang="en-US" sz="7200" dirty="0" smtClean="0"/>
              <a:t>.</a:t>
            </a:r>
            <a:endParaRPr lang="en-US" sz="7200" dirty="0"/>
          </a:p>
        </p:txBody>
      </p:sp>
    </p:spTree>
    <p:extLst>
      <p:ext uri="{BB962C8B-B14F-4D97-AF65-F5344CB8AC3E}">
        <p14:creationId xmlns:p14="http://schemas.microsoft.com/office/powerpoint/2010/main" val="1197764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592762"/>
          </a:xfrm>
        </p:spPr>
        <p:txBody>
          <a:bodyPr>
            <a:normAutofit/>
          </a:bodyPr>
          <a:lstStyle/>
          <a:p>
            <a:r>
              <a:rPr lang="en-US" dirty="0"/>
              <a:t>Relational Abstract Interpretation</a:t>
            </a:r>
            <a:br>
              <a:rPr lang="en-US" dirty="0"/>
            </a:br>
            <a:r>
              <a:rPr lang="en-US" dirty="0"/>
              <a:t> for the Verification of</a:t>
            </a:r>
            <a:br>
              <a:rPr lang="en-US" dirty="0"/>
            </a:br>
            <a:r>
              <a:rPr lang="en-US" dirty="0"/>
              <a:t>2-Hypersafety Properties</a:t>
            </a:r>
          </a:p>
        </p:txBody>
      </p:sp>
    </p:spTree>
    <p:extLst>
      <p:ext uri="{BB962C8B-B14F-4D97-AF65-F5344CB8AC3E}">
        <p14:creationId xmlns:p14="http://schemas.microsoft.com/office/powerpoint/2010/main" val="1509730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Abstract </a:t>
            </a:r>
            <a:r>
              <a:rPr lang="en-US" dirty="0"/>
              <a:t>interpretation </a:t>
            </a:r>
            <a:r>
              <a:rPr lang="en-US" dirty="0" smtClean="0"/>
              <a:t>is </a:t>
            </a:r>
            <a:r>
              <a:rPr lang="en-US" dirty="0"/>
              <a:t>a well established </a:t>
            </a:r>
            <a:r>
              <a:rPr lang="en-US" dirty="0" smtClean="0"/>
              <a:t>approach for </a:t>
            </a:r>
            <a:r>
              <a:rPr lang="en-US" dirty="0"/>
              <a:t>proving </a:t>
            </a:r>
            <a:r>
              <a:rPr lang="en-US" dirty="0">
                <a:latin typeface="CMU Classical Serif" panose="02000603000000000000" pitchFamily="2" charset="0"/>
                <a:ea typeface="CMU Classical Serif" panose="02000603000000000000" pitchFamily="2" charset="0"/>
                <a:cs typeface="CMU Classical Serif" panose="02000603000000000000" pitchFamily="2" charset="0"/>
              </a:rPr>
              <a:t>safety</a:t>
            </a:r>
            <a:r>
              <a:rPr lang="en-US" dirty="0"/>
              <a:t> properties of </a:t>
            </a:r>
            <a:r>
              <a:rPr lang="en-US" dirty="0" smtClean="0"/>
              <a:t>programs</a:t>
            </a:r>
          </a:p>
          <a:p>
            <a:r>
              <a:rPr lang="en-US" sz="2800" dirty="0" smtClean="0"/>
              <a:t>Information Flow policies are formalized as </a:t>
            </a:r>
            <a:r>
              <a:rPr lang="en-US" sz="2800" dirty="0" smtClean="0">
                <a:latin typeface="CMU Classical Serif" panose="02000603000000000000" pitchFamily="2" charset="0"/>
                <a:ea typeface="CMU Classical Serif" panose="02000603000000000000" pitchFamily="2" charset="0"/>
                <a:cs typeface="CMU Classical Serif" panose="02000603000000000000" pitchFamily="2" charset="0"/>
              </a:rPr>
              <a:t>safety </a:t>
            </a:r>
            <a:r>
              <a:rPr lang="en-US" sz="2800" dirty="0" smtClean="0">
                <a:solidFill>
                  <a:srgbClr val="7030A0"/>
                </a:solidFill>
                <a:latin typeface="CMU Classical Serif" panose="02000603000000000000" pitchFamily="2" charset="0"/>
                <a:ea typeface="CMU Classical Serif" panose="02000603000000000000" pitchFamily="2" charset="0"/>
                <a:cs typeface="CMU Classical Serif" panose="02000603000000000000" pitchFamily="2" charset="0"/>
              </a:rPr>
              <a:t>hyperproperties</a:t>
            </a:r>
          </a:p>
          <a:p>
            <a:pPr lvl="1"/>
            <a:r>
              <a:rPr lang="en-US" sz="2400" dirty="0" smtClean="0">
                <a:latin typeface="+mn-lt"/>
                <a:ea typeface="CMU Classical Serif" panose="02000603000000000000" pitchFamily="2" charset="0"/>
                <a:cs typeface="CMU Classical Serif" panose="02000603000000000000" pitchFamily="2" charset="0"/>
              </a:rPr>
              <a:t>Properties of multiple runs</a:t>
            </a:r>
          </a:p>
          <a:p>
            <a:r>
              <a:rPr lang="en-US" dirty="0" smtClean="0"/>
              <a:t>The verification </a:t>
            </a:r>
            <a:r>
              <a:rPr lang="en-US" dirty="0"/>
              <a:t>of </a:t>
            </a:r>
            <a:r>
              <a:rPr lang="en-US" dirty="0" smtClean="0"/>
              <a:t>k-</a:t>
            </a:r>
            <a:r>
              <a:rPr lang="en-US" dirty="0" err="1" smtClean="0"/>
              <a:t>hypersafety</a:t>
            </a:r>
            <a:r>
              <a:rPr lang="en-US" dirty="0" smtClean="0"/>
              <a:t> </a:t>
            </a:r>
            <a:r>
              <a:rPr lang="en-US" dirty="0"/>
              <a:t>properties can be reduced to the </a:t>
            </a:r>
            <a:r>
              <a:rPr lang="en-US" dirty="0" smtClean="0"/>
              <a:t>verification of </a:t>
            </a:r>
            <a:r>
              <a:rPr lang="en-US" dirty="0"/>
              <a:t>ordinary safety properties of the </a:t>
            </a:r>
            <a:r>
              <a:rPr lang="en-US" dirty="0">
                <a:solidFill>
                  <a:srgbClr val="0070C0"/>
                </a:solidFill>
              </a:rPr>
              <a:t>k-fold self-composition </a:t>
            </a:r>
            <a:r>
              <a:rPr lang="en-US" dirty="0" smtClean="0"/>
              <a:t>of the </a:t>
            </a:r>
            <a:r>
              <a:rPr lang="en-US" dirty="0"/>
              <a:t>program</a:t>
            </a:r>
            <a:endParaRPr lang="en-US" sz="2800" dirty="0" smtClean="0">
              <a:latin typeface="+mn-lt"/>
              <a:ea typeface="CMU Classical Serif" panose="02000603000000000000" pitchFamily="2" charset="0"/>
              <a:cs typeface="CMU Classical Serif" panose="02000603000000000000" pitchFamily="2" charset="0"/>
            </a:endParaRPr>
          </a:p>
          <a:p>
            <a:endParaRPr lang="en-US" sz="2800" dirty="0" smtClean="0">
              <a:latin typeface="CMU Classical Serif" panose="02000603000000000000" pitchFamily="2" charset="0"/>
              <a:ea typeface="CMU Classical Serif" panose="02000603000000000000" pitchFamily="2" charset="0"/>
              <a:cs typeface="CMU Classical Serif" panose="02000603000000000000" pitchFamily="2" charset="0"/>
            </a:endParaRPr>
          </a:p>
        </p:txBody>
      </p:sp>
    </p:spTree>
    <p:extLst>
      <p:ext uri="{BB962C8B-B14F-4D97-AF65-F5344CB8AC3E}">
        <p14:creationId xmlns:p14="http://schemas.microsoft.com/office/powerpoint/2010/main" val="3268675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 method for proving 2-hypersafety properties</a:t>
            </a:r>
          </a:p>
          <a:p>
            <a:pPr lvl="1"/>
            <a:r>
              <a:rPr lang="en-US" sz="2400" dirty="0">
                <a:latin typeface="CMU Classical Serif" panose="02000603000000000000" pitchFamily="2" charset="0"/>
                <a:ea typeface="CMU Classical Serif" panose="02000603000000000000" pitchFamily="2" charset="0"/>
                <a:cs typeface="CMU Classical Serif" panose="02000603000000000000" pitchFamily="2" charset="0"/>
              </a:rPr>
              <a:t>Using </a:t>
            </a:r>
            <a:r>
              <a:rPr lang="en-US" sz="2400" dirty="0" smtClean="0">
                <a:latin typeface="CMU Classical Serif" panose="02000603000000000000" pitchFamily="2" charset="0"/>
                <a:ea typeface="CMU Classical Serif" panose="02000603000000000000" pitchFamily="2" charset="0"/>
                <a:cs typeface="CMU Classical Serif" panose="02000603000000000000" pitchFamily="2" charset="0"/>
              </a:rPr>
              <a:t>self-composition on control flow graphs (CFG)</a:t>
            </a:r>
          </a:p>
          <a:p>
            <a:r>
              <a:rPr lang="en-US" dirty="0" smtClean="0">
                <a:latin typeface="+mn-lt"/>
                <a:ea typeface="CMU Classical Serif" panose="02000603000000000000" pitchFamily="2" charset="0"/>
                <a:cs typeface="CMU Classical Serif" panose="02000603000000000000" pitchFamily="2" charset="0"/>
              </a:rPr>
              <a:t>Noninterference</a:t>
            </a:r>
          </a:p>
          <a:p>
            <a:pPr lvl="1"/>
            <a:r>
              <a:rPr lang="en-US" dirty="0"/>
              <a:t>two executions are </a:t>
            </a:r>
            <a:r>
              <a:rPr lang="en-US" dirty="0" smtClean="0"/>
              <a:t>indistinguishable based </a:t>
            </a:r>
            <a:r>
              <a:rPr lang="en-US" dirty="0"/>
              <a:t>on public observations if their initial </a:t>
            </a:r>
            <a:r>
              <a:rPr lang="en-US" dirty="0" smtClean="0"/>
              <a:t>states only differ </a:t>
            </a:r>
            <a:r>
              <a:rPr lang="en-US" dirty="0"/>
              <a:t>in secret </a:t>
            </a:r>
            <a:r>
              <a:rPr lang="en-US" dirty="0" smtClean="0"/>
              <a:t>data</a:t>
            </a:r>
          </a:p>
          <a:p>
            <a:r>
              <a:rPr lang="en-US" dirty="0" smtClean="0">
                <a:latin typeface="+mn-lt"/>
                <a:ea typeface="CMU Classical Serif" panose="02000603000000000000" pitchFamily="2" charset="0"/>
                <a:cs typeface="CMU Classical Serif" panose="02000603000000000000" pitchFamily="2" charset="0"/>
              </a:rPr>
              <a:t>Target: programs written in an XML manipulating language</a:t>
            </a:r>
          </a:p>
          <a:p>
            <a:pPr lvl="1"/>
            <a:r>
              <a:rPr lang="en-US" dirty="0" smtClean="0">
                <a:latin typeface="+mn-lt"/>
                <a:ea typeface="CMU Classical Serif" panose="02000603000000000000" pitchFamily="2" charset="0"/>
                <a:cs typeface="CMU Classical Serif" panose="02000603000000000000" pitchFamily="2" charset="0"/>
              </a:rPr>
              <a:t>Web Services Business Process Execution Language (BPEL)</a:t>
            </a:r>
          </a:p>
        </p:txBody>
      </p:sp>
      <p:pic>
        <p:nvPicPr>
          <p:cNvPr id="4" name="Picture 3"/>
          <p:cNvPicPr>
            <a:picLocks noChangeAspect="1"/>
          </p:cNvPicPr>
          <p:nvPr/>
        </p:nvPicPr>
        <p:blipFill rotWithShape="1">
          <a:blip r:embed="rId3"/>
          <a:srcRect t="1666"/>
          <a:stretch/>
        </p:blipFill>
        <p:spPr>
          <a:xfrm>
            <a:off x="1257300" y="1417638"/>
            <a:ext cx="6629400" cy="4730022"/>
          </a:xfrm>
          <a:prstGeom prst="rect">
            <a:avLst/>
          </a:prstGeom>
        </p:spPr>
      </p:pic>
    </p:spTree>
    <p:extLst>
      <p:ext uri="{BB962C8B-B14F-4D97-AF65-F5344CB8AC3E}">
        <p14:creationId xmlns:p14="http://schemas.microsoft.com/office/powerpoint/2010/main" val="1812259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xit" presetSubtype="0" fill="hold" nodeType="withEffect">
                                  <p:stCondLst>
                                    <p:cond delay="0"/>
                                  </p:stCondLst>
                                  <p:childTnLst>
                                    <p:animEffect transition="out" filter="fade">
                                      <p:cBhvr>
                                        <p:cTn id="33" dur="500"/>
                                        <p:tgtEl>
                                          <p:spTgt spid="3">
                                            <p:txEl>
                                              <p:pRg st="0" end="0"/>
                                            </p:txEl>
                                          </p:spTgt>
                                        </p:tgtEl>
                                      </p:cBhvr>
                                    </p:animEffect>
                                    <p:set>
                                      <p:cBhvr>
                                        <p:cTn id="34" dur="1" fill="hold">
                                          <p:stCondLst>
                                            <p:cond delay="499"/>
                                          </p:stCondLst>
                                        </p:cTn>
                                        <p:tgtEl>
                                          <p:spTgt spid="3">
                                            <p:txEl>
                                              <p:pRg st="0" end="0"/>
                                            </p:txEl>
                                          </p:spTgt>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3">
                                            <p:txEl>
                                              <p:pRg st="1" end="1"/>
                                            </p:txEl>
                                          </p:spTgt>
                                        </p:tgtEl>
                                      </p:cBhvr>
                                    </p:animEffect>
                                    <p:set>
                                      <p:cBhvr>
                                        <p:cTn id="37" dur="1" fill="hold">
                                          <p:stCondLst>
                                            <p:cond delay="499"/>
                                          </p:stCondLst>
                                        </p:cTn>
                                        <p:tgtEl>
                                          <p:spTgt spid="3">
                                            <p:txEl>
                                              <p:pRg st="1" end="1"/>
                                            </p:txEl>
                                          </p:spTgt>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3">
                                            <p:txEl>
                                              <p:pRg st="2" end="2"/>
                                            </p:txEl>
                                          </p:spTgt>
                                        </p:tgtEl>
                                      </p:cBhvr>
                                    </p:animEffect>
                                    <p:set>
                                      <p:cBhvr>
                                        <p:cTn id="40" dur="1" fill="hold">
                                          <p:stCondLst>
                                            <p:cond delay="499"/>
                                          </p:stCondLst>
                                        </p:cTn>
                                        <p:tgtEl>
                                          <p:spTgt spid="3">
                                            <p:txEl>
                                              <p:pRg st="2" end="2"/>
                                            </p:txEl>
                                          </p:spTgt>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3">
                                            <p:txEl>
                                              <p:pRg st="3" end="3"/>
                                            </p:txEl>
                                          </p:spTgt>
                                        </p:tgtEl>
                                      </p:cBhvr>
                                    </p:animEffect>
                                    <p:set>
                                      <p:cBhvr>
                                        <p:cTn id="43" dur="1" fill="hold">
                                          <p:stCondLst>
                                            <p:cond delay="499"/>
                                          </p:stCondLst>
                                        </p:cTn>
                                        <p:tgtEl>
                                          <p:spTgt spid="3">
                                            <p:txEl>
                                              <p:pRg st="3" end="3"/>
                                            </p:txEl>
                                          </p:spTgt>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3">
                                            <p:txEl>
                                              <p:pRg st="4" end="4"/>
                                            </p:txEl>
                                          </p:spTgt>
                                        </p:tgtEl>
                                      </p:cBhvr>
                                    </p:animEffect>
                                    <p:set>
                                      <p:cBhvr>
                                        <p:cTn id="46" dur="1" fill="hold">
                                          <p:stCondLst>
                                            <p:cond delay="499"/>
                                          </p:stCondLst>
                                        </p:cTn>
                                        <p:tgtEl>
                                          <p:spTgt spid="3">
                                            <p:txEl>
                                              <p:pRg st="4" end="4"/>
                                            </p:txEl>
                                          </p:spTgt>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3">
                                            <p:txEl>
                                              <p:pRg st="5" end="5"/>
                                            </p:txEl>
                                          </p:spTgt>
                                        </p:tgtEl>
                                      </p:cBhvr>
                                    </p:animEffect>
                                    <p:set>
                                      <p:cBhvr>
                                        <p:cTn id="49" dur="1" fill="hold">
                                          <p:stCondLst>
                                            <p:cond delay="499"/>
                                          </p:stCondLst>
                                        </p:cTn>
                                        <p:tgtEl>
                                          <p:spTgt spid="3">
                                            <p:txEl>
                                              <p:pRg st="5" end="5"/>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up</a:t>
            </a:r>
            <a:endParaRPr lang="en-US" dirty="0"/>
          </a:p>
        </p:txBody>
      </p:sp>
      <p:sp>
        <p:nvSpPr>
          <p:cNvPr id="3" name="Content Placeholder 2"/>
          <p:cNvSpPr>
            <a:spLocks noGrp="1"/>
          </p:cNvSpPr>
          <p:nvPr>
            <p:ph idx="1"/>
          </p:nvPr>
        </p:nvSpPr>
        <p:spPr/>
        <p:txBody>
          <a:bodyPr>
            <a:normAutofit/>
          </a:bodyPr>
          <a:lstStyle/>
          <a:p>
            <a:r>
              <a:rPr lang="en-US" sz="2800" dirty="0" smtClean="0"/>
              <a:t>Execution = sequence of assignments and condition evaluations</a:t>
            </a:r>
          </a:p>
          <a:p>
            <a:r>
              <a:rPr lang="en-US" sz="2800" dirty="0" smtClean="0"/>
              <a:t>Inserting </a:t>
            </a:r>
            <a:r>
              <a:rPr lang="en-US" sz="2800" dirty="0" smtClean="0">
                <a:latin typeface="Consolas" panose="020B0609020204030204" pitchFamily="49" charset="0"/>
              </a:rPr>
              <a:t>skip</a:t>
            </a:r>
            <a:r>
              <a:rPr lang="en-US" sz="2800" dirty="0" smtClean="0"/>
              <a:t> </a:t>
            </a:r>
            <a:r>
              <a:rPr lang="en-US" sz="2800" dirty="0"/>
              <a:t>instructions into arbitrary places of an </a:t>
            </a:r>
            <a:r>
              <a:rPr lang="en-US" sz="2800" dirty="0" smtClean="0"/>
              <a:t>execution does not change the result</a:t>
            </a:r>
          </a:p>
          <a:p>
            <a:pPr lvl="1"/>
            <a:r>
              <a:rPr lang="en-US" sz="2400" dirty="0" smtClean="0"/>
              <a:t>Different </a:t>
            </a:r>
            <a:r>
              <a:rPr lang="en-US" sz="2400" dirty="0" smtClean="0">
                <a:latin typeface="CMU Classical Serif" panose="02000603000000000000" pitchFamily="2" charset="0"/>
                <a:ea typeface="CMU Classical Serif" panose="02000603000000000000" pitchFamily="2" charset="0"/>
                <a:cs typeface="CMU Classical Serif" panose="02000603000000000000" pitchFamily="2" charset="0"/>
              </a:rPr>
              <a:t>alignments</a:t>
            </a:r>
            <a:r>
              <a:rPr lang="en-US" sz="2400" dirty="0" smtClean="0"/>
              <a:t> of a pair of executions</a:t>
            </a:r>
          </a:p>
          <a:p>
            <a:r>
              <a:rPr lang="en-US" sz="2800" dirty="0"/>
              <a:t>Knowing an </a:t>
            </a:r>
            <a:r>
              <a:rPr lang="en-US" sz="2800" dirty="0">
                <a:solidFill>
                  <a:srgbClr val="7030A0"/>
                </a:solidFill>
              </a:rPr>
              <a:t>initial abstract value </a:t>
            </a:r>
            <a:r>
              <a:rPr lang="en-US" sz="2800" dirty="0" smtClean="0"/>
              <a:t>(the potential </a:t>
            </a:r>
            <a:r>
              <a:rPr lang="en-US" sz="2800" dirty="0"/>
              <a:t>set of pairs of initial </a:t>
            </a:r>
            <a:r>
              <a:rPr lang="en-US" sz="2800" dirty="0" smtClean="0"/>
              <a:t>states), </a:t>
            </a:r>
            <a:r>
              <a:rPr lang="en-US" sz="2800" dirty="0"/>
              <a:t>computing the </a:t>
            </a:r>
            <a:r>
              <a:rPr lang="en-US" sz="2800" dirty="0">
                <a:solidFill>
                  <a:srgbClr val="7030A0"/>
                </a:solidFill>
              </a:rPr>
              <a:t>final abstract value</a:t>
            </a:r>
            <a:r>
              <a:rPr lang="en-US" sz="2800" dirty="0"/>
              <a:t> </a:t>
            </a:r>
            <a:r>
              <a:rPr lang="en-US" sz="2800" dirty="0" smtClean="0"/>
              <a:t>(the possible </a:t>
            </a:r>
            <a:r>
              <a:rPr lang="en-US" sz="2800" dirty="0"/>
              <a:t>set of pairs of states that can result from any pairs of </a:t>
            </a:r>
            <a:r>
              <a:rPr lang="en-US" sz="2800" dirty="0" smtClean="0"/>
              <a:t>executions)</a:t>
            </a:r>
            <a:endParaRPr lang="en-US" sz="2800" dirty="0"/>
          </a:p>
          <a:p>
            <a:endParaRPr lang="en-US" sz="2800" dirty="0" smtClean="0">
              <a:latin typeface="CMU Classical Serif" panose="02000603000000000000" pitchFamily="2" charset="0"/>
              <a:ea typeface="CMU Classical Serif" panose="02000603000000000000" pitchFamily="2" charset="0"/>
              <a:cs typeface="CMU Classical Serif" panose="02000603000000000000" pitchFamily="2" charset="0"/>
            </a:endParaRPr>
          </a:p>
        </p:txBody>
      </p:sp>
    </p:spTree>
    <p:extLst>
      <p:ext uri="{BB962C8B-B14F-4D97-AF65-F5344CB8AC3E}">
        <p14:creationId xmlns:p14="http://schemas.microsoft.com/office/powerpoint/2010/main" val="155992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Idea</a:t>
            </a:r>
            <a:endParaRPr lang="en-US" dirty="0"/>
          </a:p>
        </p:txBody>
      </p:sp>
      <p:sp>
        <p:nvSpPr>
          <p:cNvPr id="3" name="Content Placeholder 2"/>
          <p:cNvSpPr>
            <a:spLocks noGrp="1"/>
          </p:cNvSpPr>
          <p:nvPr>
            <p:ph idx="1"/>
          </p:nvPr>
        </p:nvSpPr>
        <p:spPr/>
        <p:txBody>
          <a:bodyPr>
            <a:normAutofit/>
          </a:bodyPr>
          <a:lstStyle/>
          <a:p>
            <a:r>
              <a:rPr lang="en-US" sz="2800" dirty="0" smtClean="0"/>
              <a:t>Relational abstract domain describing </a:t>
            </a:r>
            <a:r>
              <a:rPr lang="en-US" sz="2800" dirty="0" smtClean="0">
                <a:latin typeface="CMU Classical Serif" panose="02000603000000000000" pitchFamily="2" charset="0"/>
                <a:ea typeface="CMU Classical Serif" panose="02000603000000000000" pitchFamily="2" charset="0"/>
                <a:cs typeface="CMU Classical Serif" panose="02000603000000000000" pitchFamily="2" charset="0"/>
              </a:rPr>
              <a:t>pairs</a:t>
            </a:r>
            <a:r>
              <a:rPr lang="en-US" sz="2800" dirty="0" smtClean="0"/>
              <a:t> of concrete states + abstract transformers for </a:t>
            </a:r>
            <a:r>
              <a:rPr lang="en-US" sz="2800" dirty="0" smtClean="0">
                <a:latin typeface="CMU Classical Serif" panose="02000603000000000000" pitchFamily="2" charset="0"/>
                <a:ea typeface="CMU Classical Serif" panose="02000603000000000000" pitchFamily="2" charset="0"/>
                <a:cs typeface="CMU Classical Serif" panose="02000603000000000000" pitchFamily="2" charset="0"/>
              </a:rPr>
              <a:t>pairs</a:t>
            </a:r>
            <a:r>
              <a:rPr lang="en-US" sz="2800" dirty="0" smtClean="0"/>
              <a:t> of instructions set in alignment within the two executions</a:t>
            </a:r>
            <a:endParaRPr lang="en-US" sz="2800" dirty="0">
              <a:latin typeface="CMU Classical Serif" panose="02000603000000000000" pitchFamily="2" charset="0"/>
              <a:ea typeface="CMU Classical Serif" panose="02000603000000000000" pitchFamily="2" charset="0"/>
              <a:cs typeface="CMU Classical Serif" panose="02000603000000000000" pitchFamily="2" charset="0"/>
            </a:endParaRPr>
          </a:p>
          <a:p>
            <a:r>
              <a:rPr lang="en-US" sz="2800" dirty="0" smtClean="0">
                <a:latin typeface="+mn-lt"/>
                <a:ea typeface="CMU Classical Serif" panose="02000603000000000000" pitchFamily="2" charset="0"/>
                <a:cs typeface="CMU Classical Serif" panose="02000603000000000000" pitchFamily="2" charset="0"/>
              </a:rPr>
              <a:t>The abstract </a:t>
            </a:r>
            <a:r>
              <a:rPr lang="en-US" sz="2800" u="sng" dirty="0" smtClean="0">
                <a:latin typeface="+mn-lt"/>
                <a:ea typeface="CMU Classical Serif" panose="02000603000000000000" pitchFamily="2" charset="0"/>
                <a:cs typeface="CMU Classical Serif" panose="02000603000000000000" pitchFamily="2" charset="0"/>
              </a:rPr>
              <a:t>effect</a:t>
            </a:r>
            <a:r>
              <a:rPr lang="en-US" sz="2800" dirty="0" smtClean="0">
                <a:latin typeface="+mn-lt"/>
                <a:ea typeface="CMU Classical Serif" panose="02000603000000000000" pitchFamily="2" charset="0"/>
                <a:cs typeface="CMU Classical Serif" panose="02000603000000000000" pitchFamily="2" charset="0"/>
              </a:rPr>
              <a:t> of a given pair of executions w.r.t a fixed alignments of instructions </a:t>
            </a:r>
          </a:p>
          <a:p>
            <a:pPr lvl="1"/>
            <a:r>
              <a:rPr lang="en-US" sz="2400" dirty="0" smtClean="0">
                <a:latin typeface="+mn-lt"/>
                <a:ea typeface="CMU Classical Serif" panose="02000603000000000000" pitchFamily="2" charset="0"/>
                <a:cs typeface="CMU Classical Serif" panose="02000603000000000000" pitchFamily="2" charset="0"/>
              </a:rPr>
              <a:t>By applying the </a:t>
            </a:r>
            <a:r>
              <a:rPr lang="en-US" sz="2400" dirty="0" smtClean="0">
                <a:solidFill>
                  <a:srgbClr val="7030A0"/>
                </a:solidFill>
                <a:latin typeface="+mn-lt"/>
                <a:ea typeface="CMU Classical Serif" panose="02000603000000000000" pitchFamily="2" charset="0"/>
                <a:cs typeface="CMU Classical Serif" panose="02000603000000000000" pitchFamily="2" charset="0"/>
              </a:rPr>
              <a:t>composition</a:t>
            </a:r>
            <a:r>
              <a:rPr lang="en-US" sz="2400" dirty="0" smtClean="0">
                <a:latin typeface="+mn-lt"/>
                <a:ea typeface="CMU Classical Serif" panose="02000603000000000000" pitchFamily="2" charset="0"/>
                <a:cs typeface="CMU Classical Serif" panose="02000603000000000000" pitchFamily="2" charset="0"/>
              </a:rPr>
              <a:t> of the occurring transformers to the initial abstract value</a:t>
            </a:r>
          </a:p>
          <a:p>
            <a:r>
              <a:rPr lang="en-US" sz="2800" dirty="0" smtClean="0">
                <a:latin typeface="+mn-lt"/>
                <a:ea typeface="CMU Classical Serif" panose="02000603000000000000" pitchFamily="2" charset="0"/>
                <a:cs typeface="CMU Classical Serif" panose="02000603000000000000" pitchFamily="2" charset="0"/>
              </a:rPr>
              <a:t>Abstract effect of any alignment results in a </a:t>
            </a:r>
            <a:r>
              <a:rPr lang="en-US" sz="2800" dirty="0" smtClean="0">
                <a:solidFill>
                  <a:srgbClr val="0070C0"/>
                </a:solidFill>
                <a:latin typeface="+mn-lt"/>
                <a:ea typeface="CMU Classical Serif" panose="02000603000000000000" pitchFamily="2" charset="0"/>
                <a:cs typeface="CMU Classical Serif" panose="02000603000000000000" pitchFamily="2" charset="0"/>
              </a:rPr>
              <a:t>safe overapproximation</a:t>
            </a:r>
            <a:r>
              <a:rPr lang="en-US" sz="2800" dirty="0" smtClean="0">
                <a:latin typeface="+mn-lt"/>
                <a:ea typeface="CMU Classical Serif" panose="02000603000000000000" pitchFamily="2" charset="0"/>
                <a:cs typeface="CMU Classical Serif" panose="02000603000000000000" pitchFamily="2" charset="0"/>
              </a:rPr>
              <a:t> of the desired outcome</a:t>
            </a:r>
          </a:p>
          <a:p>
            <a:pPr lvl="1"/>
            <a:r>
              <a:rPr lang="en-US" sz="2400" dirty="0" smtClean="0">
                <a:latin typeface="+mn-lt"/>
                <a:ea typeface="CMU Classical Serif" panose="02000603000000000000" pitchFamily="2" charset="0"/>
                <a:cs typeface="CMU Classical Serif" panose="02000603000000000000" pitchFamily="2" charset="0"/>
              </a:rPr>
              <a:t>Approximate it with the </a:t>
            </a:r>
            <a:r>
              <a:rPr lang="en-US" sz="2400" dirty="0" err="1" smtClean="0">
                <a:latin typeface="CMU Classical Serif" panose="02000603000000000000" pitchFamily="2" charset="0"/>
                <a:ea typeface="CMU Classical Serif" panose="02000603000000000000" pitchFamily="2" charset="0"/>
                <a:cs typeface="CMU Classical Serif" panose="02000603000000000000" pitchFamily="2" charset="0"/>
              </a:rPr>
              <a:t>glb</a:t>
            </a:r>
            <a:r>
              <a:rPr lang="en-US" sz="2400" dirty="0" smtClean="0">
                <a:latin typeface="+mn-lt"/>
                <a:ea typeface="CMU Classical Serif" panose="02000603000000000000" pitchFamily="2" charset="0"/>
                <a:cs typeface="CMU Classical Serif" panose="02000603000000000000" pitchFamily="2" charset="0"/>
              </a:rPr>
              <a:t> over all alignments</a:t>
            </a:r>
            <a:endParaRPr lang="en-US" sz="2400" dirty="0" smtClean="0">
              <a:latin typeface="+mn-lt"/>
            </a:endParaRPr>
          </a:p>
        </p:txBody>
      </p:sp>
    </p:spTree>
    <p:extLst>
      <p:ext uri="{BB962C8B-B14F-4D97-AF65-F5344CB8AC3E}">
        <p14:creationId xmlns:p14="http://schemas.microsoft.com/office/powerpoint/2010/main" val="4146318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Idea</a:t>
            </a:r>
            <a:endParaRPr lang="en-US" dirty="0"/>
          </a:p>
        </p:txBody>
      </p:sp>
      <p:sp>
        <p:nvSpPr>
          <p:cNvPr id="3" name="Content Placeholder 2"/>
          <p:cNvSpPr>
            <a:spLocks noGrp="1"/>
          </p:cNvSpPr>
          <p:nvPr>
            <p:ph idx="1"/>
          </p:nvPr>
        </p:nvSpPr>
        <p:spPr/>
        <p:txBody>
          <a:bodyPr>
            <a:normAutofit lnSpcReduction="10000"/>
          </a:bodyPr>
          <a:lstStyle/>
          <a:p>
            <a:r>
              <a:rPr lang="en-US" sz="2800" dirty="0" smtClean="0"/>
              <a:t>To obtain a safe approximation for all pairs of executions reaching a given pair of program points</a:t>
            </a:r>
          </a:p>
          <a:p>
            <a:pPr lvl="1"/>
            <a:r>
              <a:rPr lang="en-US" sz="2400" dirty="0" err="1">
                <a:latin typeface="CMU Classical Serif" panose="02000603000000000000" pitchFamily="2" charset="0"/>
                <a:ea typeface="CMU Classical Serif" panose="02000603000000000000" pitchFamily="2" charset="0"/>
                <a:cs typeface="CMU Classical Serif" panose="02000603000000000000" pitchFamily="2" charset="0"/>
              </a:rPr>
              <a:t>l</a:t>
            </a:r>
            <a:r>
              <a:rPr lang="en-US" sz="2400" dirty="0" err="1" smtClean="0">
                <a:latin typeface="CMU Classical Serif" panose="02000603000000000000" pitchFamily="2" charset="0"/>
                <a:ea typeface="CMU Classical Serif" panose="02000603000000000000" pitchFamily="2" charset="0"/>
                <a:cs typeface="CMU Classical Serif" panose="02000603000000000000" pitchFamily="2" charset="0"/>
              </a:rPr>
              <a:t>ub</a:t>
            </a:r>
            <a:r>
              <a:rPr lang="en-US" sz="2400" dirty="0" smtClean="0">
                <a:latin typeface="+mn-lt"/>
              </a:rPr>
              <a:t> of the values provided for each pair of executions individually</a:t>
            </a:r>
          </a:p>
          <a:p>
            <a:pPr lvl="1"/>
            <a:r>
              <a:rPr lang="en-US" sz="2400" dirty="0" smtClean="0">
                <a:latin typeface="+mn-lt"/>
              </a:rPr>
              <a:t>Merge over all Twin Computations (</a:t>
            </a:r>
            <a:r>
              <a:rPr lang="en-US" sz="2400" dirty="0" smtClean="0">
                <a:solidFill>
                  <a:srgbClr val="0070C0"/>
                </a:solidFill>
                <a:latin typeface="+mn-lt"/>
              </a:rPr>
              <a:t>MTC</a:t>
            </a:r>
            <a:r>
              <a:rPr lang="en-US" sz="2400" dirty="0" smtClean="0">
                <a:latin typeface="+mn-lt"/>
              </a:rPr>
              <a:t>) solution</a:t>
            </a:r>
          </a:p>
          <a:p>
            <a:r>
              <a:rPr lang="en-US" sz="2800" dirty="0" smtClean="0">
                <a:latin typeface="+mn-lt"/>
              </a:rPr>
              <a:t>To achieve </a:t>
            </a:r>
            <a:r>
              <a:rPr lang="en-US" sz="2800" dirty="0" smtClean="0">
                <a:solidFill>
                  <a:srgbClr val="7030A0"/>
                </a:solidFill>
                <a:latin typeface="+mn-lt"/>
              </a:rPr>
              <a:t>maximal precision</a:t>
            </a:r>
            <a:r>
              <a:rPr lang="en-US" sz="2800" dirty="0" smtClean="0">
                <a:latin typeface="+mn-lt"/>
              </a:rPr>
              <a:t>, </a:t>
            </a:r>
            <a:r>
              <a:rPr lang="en-US" sz="2800" dirty="0" smtClean="0"/>
              <a:t>the </a:t>
            </a:r>
            <a:r>
              <a:rPr lang="en-US" sz="2800" dirty="0"/>
              <a:t>structural similarities of two subprograms are </a:t>
            </a:r>
            <a:r>
              <a:rPr lang="en-US" sz="2800" dirty="0" smtClean="0"/>
              <a:t>taken into </a:t>
            </a:r>
            <a:r>
              <a:rPr lang="en-US" sz="2800" dirty="0"/>
              <a:t>account using a </a:t>
            </a:r>
            <a:r>
              <a:rPr lang="en-US" sz="2800" u="sng" dirty="0"/>
              <a:t>tree distance measure</a:t>
            </a:r>
            <a:r>
              <a:rPr lang="en-US" sz="2800" dirty="0"/>
              <a:t> during the </a:t>
            </a:r>
            <a:r>
              <a:rPr lang="en-US" sz="2800" dirty="0" smtClean="0"/>
              <a:t>construction.</a:t>
            </a:r>
          </a:p>
          <a:p>
            <a:r>
              <a:rPr lang="en-US" sz="2800" dirty="0"/>
              <a:t>Selecting one promising static alignment of instructions for each pair of executions resulting in a </a:t>
            </a:r>
            <a:r>
              <a:rPr lang="en-US" sz="2800" dirty="0">
                <a:latin typeface="CMU Classical Serif" panose="02000603000000000000" pitchFamily="2" charset="0"/>
                <a:ea typeface="CMU Classical Serif" panose="02000603000000000000" pitchFamily="2" charset="0"/>
                <a:cs typeface="CMU Classical Serif" panose="02000603000000000000" pitchFamily="2" charset="0"/>
              </a:rPr>
              <a:t>self-composition of the CFG</a:t>
            </a:r>
            <a:r>
              <a:rPr lang="en-US" sz="2800" dirty="0"/>
              <a:t> of the program.</a:t>
            </a:r>
          </a:p>
          <a:p>
            <a:endParaRPr lang="en-US" sz="2800" dirty="0" smtClean="0">
              <a:latin typeface="+mn-lt"/>
            </a:endParaRPr>
          </a:p>
        </p:txBody>
      </p:sp>
    </p:spTree>
    <p:extLst>
      <p:ext uri="{BB962C8B-B14F-4D97-AF65-F5344CB8AC3E}">
        <p14:creationId xmlns:p14="http://schemas.microsoft.com/office/powerpoint/2010/main" val="3073790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Merge Over All Twin Computations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smtClean="0"/>
                  <a:t>the semantics of programs defined </a:t>
                </a:r>
                <a:r>
                  <a:rPr lang="en-US" dirty="0"/>
                  <a:t>by means of </a:t>
                </a:r>
                <a:r>
                  <a:rPr lang="en-US" dirty="0" smtClean="0"/>
                  <a:t>control-flow </a:t>
                </a:r>
                <a:r>
                  <a:rPr lang="en-US" dirty="0"/>
                  <a:t>graphs (CFG</a:t>
                </a:r>
                <a:r>
                  <a:rPr lang="en-US" dirty="0" smtClean="0"/>
                  <a:t>)</a:t>
                </a:r>
              </a:p>
              <a:p>
                <a:endParaRPr lang="en-US" dirty="0"/>
              </a:p>
              <a:p>
                <a:r>
                  <a:rPr lang="en-US" dirty="0" smtClean="0"/>
                  <a:t>N: set of nodes</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𝑖𝑛</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𝑓𝑖</m:t>
                        </m:r>
                      </m:sub>
                    </m:sSub>
                  </m:oMath>
                </a14:m>
                <a:r>
                  <a:rPr lang="en-US" dirty="0" smtClean="0"/>
                  <a:t>: unique initial and final nodes</a:t>
                </a:r>
              </a:p>
              <a:p>
                <a:r>
                  <a:rPr lang="en-US" dirty="0" smtClean="0"/>
                  <a:t>E: set of directed and labeled edges</a:t>
                </a:r>
              </a:p>
              <a:p>
                <a:pPr marL="0" indent="0">
                  <a:buNone/>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oMath>
                  </m:oMathPara>
                </a14:m>
                <a:endParaRPr lang="en-US" b="0" dirty="0" smtClean="0"/>
              </a:p>
              <a:p>
                <a:pPr marL="0" indent="0">
                  <a:buNone/>
                </a:pPr>
                <a14:m>
                  <m:oMath xmlns:m="http://schemas.openxmlformats.org/officeDocument/2006/math">
                    <m:r>
                      <a:rPr lang="en-US" b="0" i="1" smtClean="0">
                        <a:latin typeface="Cambria Math" panose="02040503050406030204" pitchFamily="18" charset="0"/>
                      </a:rPr>
                      <m:t>𝑓</m:t>
                    </m:r>
                  </m:oMath>
                </a14:m>
                <a:r>
                  <a:rPr lang="en-US" dirty="0" smtClean="0"/>
                  <a:t>: state transformer</a:t>
                </a:r>
              </a:p>
              <a:p>
                <a:pPr marL="0" indent="0">
                  <a:buNone/>
                </a:pPr>
                <a:endParaRPr lang="en-US" b="0" dirty="0" smtClean="0"/>
              </a:p>
              <a:p>
                <a:pPr marL="0" indent="0">
                  <a:buNone/>
                </a:pPr>
                <a:endParaRPr lang="en-US" dirty="0" smtClean="0"/>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704" t="-2561" r="-2222"/>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2819400" y="2667000"/>
            <a:ext cx="3505200" cy="438150"/>
          </a:xfrm>
          <a:prstGeom prst="rect">
            <a:avLst/>
          </a:prstGeom>
        </p:spPr>
      </p:pic>
      <p:pic>
        <p:nvPicPr>
          <p:cNvPr id="5" name="Picture 4"/>
          <p:cNvPicPr>
            <a:picLocks noChangeAspect="1"/>
          </p:cNvPicPr>
          <p:nvPr/>
        </p:nvPicPr>
        <p:blipFill>
          <a:blip r:embed="rId5"/>
          <a:stretch>
            <a:fillRect/>
          </a:stretch>
        </p:blipFill>
        <p:spPr>
          <a:xfrm>
            <a:off x="3543300" y="5791200"/>
            <a:ext cx="2057400" cy="504825"/>
          </a:xfrm>
          <a:prstGeom prst="rect">
            <a:avLst/>
          </a:prstGeom>
        </p:spPr>
      </p:pic>
    </p:spTree>
    <p:extLst>
      <p:ext uri="{BB962C8B-B14F-4D97-AF65-F5344CB8AC3E}">
        <p14:creationId xmlns:p14="http://schemas.microsoft.com/office/powerpoint/2010/main" val="2841238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Merge Over All Twin Computations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800" dirty="0" smtClean="0"/>
                  <a:t>An execution = A path from the initial node to the final node</a:t>
                </a:r>
              </a:p>
              <a:p>
                <a:r>
                  <a:rPr lang="en-US" sz="2800" b="0" dirty="0" smtClean="0"/>
                  <a:t>The effect of the sequence of labels </a:t>
                </a:r>
                <a14:m>
                  <m:oMath xmlns:m="http://schemas.openxmlformats.org/officeDocument/2006/math">
                    <m:r>
                      <a:rPr lang="en-US" sz="2800" b="0" i="1" smtClean="0">
                        <a:latin typeface="Cambria Math" panose="02040503050406030204" pitchFamily="18" charset="0"/>
                      </a:rPr>
                      <m:t>𝜋</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𝑛</m:t>
                        </m:r>
                      </m:sub>
                    </m:sSub>
                  </m:oMath>
                </a14:m>
                <a:r>
                  <a:rPr lang="en-US" sz="2800" b="0" dirty="0" smtClean="0"/>
                  <a:t> ,</a:t>
                </a:r>
              </a:p>
              <a:p>
                <a:endParaRPr lang="en-US" sz="2800" dirty="0"/>
              </a:p>
              <a:p>
                <a:endParaRPr lang="en-US" sz="2800" b="0" dirty="0" smtClean="0"/>
              </a:p>
              <a:p>
                <a:pPr marL="0" indent="0">
                  <a:buNone/>
                </a:pPr>
                <a:r>
                  <a:rPr lang="en-US" sz="2800" b="0" dirty="0" smtClean="0"/>
                  <a:t>              : the set of sequences of labels of paths from node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𝑛</m:t>
                        </m:r>
                      </m:e>
                      <m:sub>
                        <m:r>
                          <a:rPr lang="en-US" sz="2800" b="0" i="1" smtClean="0">
                            <a:latin typeface="Cambria Math" panose="02040503050406030204" pitchFamily="18" charset="0"/>
                          </a:rPr>
                          <m:t>1</m:t>
                        </m:r>
                      </m:sub>
                    </m:sSub>
                  </m:oMath>
                </a14:m>
                <a:r>
                  <a:rPr lang="en-US" sz="2800" b="0" dirty="0" smtClean="0"/>
                  <a:t> to node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𝑛</m:t>
                        </m:r>
                      </m:e>
                      <m:sub>
                        <m:r>
                          <a:rPr lang="en-US" sz="2800" b="0" i="1" smtClean="0">
                            <a:latin typeface="Cambria Math" panose="02040503050406030204" pitchFamily="18" charset="0"/>
                          </a:rPr>
                          <m:t>2</m:t>
                        </m:r>
                      </m:sub>
                    </m:sSub>
                  </m:oMath>
                </a14:m>
                <a:endParaRPr lang="en-US" sz="2800" b="0" dirty="0" smtClean="0"/>
              </a:p>
              <a:p>
                <a:pPr marL="0" indent="0">
                  <a:buNone/>
                </a:pPr>
                <a:endParaRPr lang="en-US" sz="2800" b="0" dirty="0" smtClean="0"/>
              </a:p>
              <a:p>
                <a:pPr marL="0" indent="0">
                  <a:buNone/>
                </a:pPr>
                <a:endParaRPr lang="en-US" sz="2800" b="0" dirty="0" smtClean="0"/>
              </a:p>
              <a:p>
                <a:pPr marL="0" indent="0">
                  <a:buNone/>
                </a:pPr>
                <a:endParaRPr lang="en-US" sz="2800" b="0" dirty="0" smtClean="0"/>
              </a:p>
              <a:p>
                <a:pPr marL="0" indent="0">
                  <a:buNone/>
                </a:pPr>
                <a:endParaRPr lang="en-US" dirty="0" smtClean="0"/>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481" t="-1482" r="-1407"/>
                </a:stretch>
              </a:blipFill>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981805" y="3124200"/>
            <a:ext cx="7180390" cy="604828"/>
          </a:xfrm>
          <a:prstGeom prst="rect">
            <a:avLst/>
          </a:prstGeom>
        </p:spPr>
      </p:pic>
      <p:pic>
        <p:nvPicPr>
          <p:cNvPr id="7" name="Picture 6"/>
          <p:cNvPicPr>
            <a:picLocks noChangeAspect="1"/>
          </p:cNvPicPr>
          <p:nvPr/>
        </p:nvPicPr>
        <p:blipFill>
          <a:blip r:embed="rId5"/>
          <a:stretch>
            <a:fillRect/>
          </a:stretch>
        </p:blipFill>
        <p:spPr>
          <a:xfrm>
            <a:off x="533400" y="4114800"/>
            <a:ext cx="1524000" cy="409575"/>
          </a:xfrm>
          <a:prstGeom prst="rect">
            <a:avLst/>
          </a:prstGeom>
        </p:spPr>
      </p:pic>
    </p:spTree>
    <p:extLst>
      <p:ext uri="{BB962C8B-B14F-4D97-AF65-F5344CB8AC3E}">
        <p14:creationId xmlns:p14="http://schemas.microsoft.com/office/powerpoint/2010/main" val="79463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a:bodyPr>
          <a:lstStyle/>
          <a:p>
            <a:r>
              <a:rPr lang="en-US" sz="2800" dirty="0" smtClean="0"/>
              <a:t>Undecidability</a:t>
            </a:r>
            <a:endParaRPr lang="en-US" sz="2600" dirty="0" smtClean="0"/>
          </a:p>
          <a:p>
            <a:pPr lvl="1"/>
            <a:r>
              <a:rPr lang="en-US" sz="2600" dirty="0"/>
              <a:t>The concrete mathematical semantics of a program </a:t>
            </a:r>
            <a:r>
              <a:rPr lang="en-US" sz="2600" dirty="0" smtClean="0"/>
              <a:t>is an “infinite</a:t>
            </a:r>
            <a:r>
              <a:rPr lang="en-US" sz="2600" dirty="0"/>
              <a:t>” mathematical object, </a:t>
            </a:r>
            <a:r>
              <a:rPr lang="en-US" sz="2600" dirty="0">
                <a:solidFill>
                  <a:srgbClr val="7030A0"/>
                </a:solidFill>
              </a:rPr>
              <a:t>not computable</a:t>
            </a:r>
            <a:r>
              <a:rPr lang="en-US" sz="2600" dirty="0"/>
              <a:t>;</a:t>
            </a:r>
          </a:p>
          <a:p>
            <a:pPr lvl="1"/>
            <a:r>
              <a:rPr lang="en-US" sz="2600" dirty="0" smtClean="0"/>
              <a:t>All </a:t>
            </a:r>
            <a:r>
              <a:rPr lang="en-US" sz="2600" dirty="0"/>
              <a:t>non trivial questions on the concrete </a:t>
            </a:r>
            <a:r>
              <a:rPr lang="en-US" sz="2600" dirty="0" smtClean="0"/>
              <a:t>program semantics are </a:t>
            </a:r>
            <a:r>
              <a:rPr lang="en-US" sz="2600" dirty="0" smtClean="0">
                <a:solidFill>
                  <a:srgbClr val="00B0F0"/>
                </a:solidFill>
              </a:rPr>
              <a:t>undecidable</a:t>
            </a:r>
            <a:r>
              <a:rPr lang="en-US" sz="2600" dirty="0" smtClean="0"/>
              <a:t> (e.g. termination).</a:t>
            </a:r>
            <a:br>
              <a:rPr lang="en-US" sz="2600" dirty="0" smtClean="0"/>
            </a:br>
            <a:endParaRPr lang="en-US" sz="2600" dirty="0" smtClean="0"/>
          </a:p>
          <a:p>
            <a:pPr lvl="1"/>
            <a:r>
              <a:rPr lang="en-US" sz="2600" dirty="0" smtClean="0">
                <a:latin typeface="+mn-lt"/>
                <a:ea typeface="CMU Classical Serif" panose="02000603000000000000" pitchFamily="2" charset="0"/>
                <a:cs typeface="CMU Classical Serif" panose="02000603000000000000" pitchFamily="2" charset="0"/>
              </a:rPr>
              <a:t>Assume </a:t>
            </a:r>
            <a:r>
              <a:rPr lang="en-US" sz="2600" dirty="0">
                <a:latin typeface="+mn-lt"/>
              </a:rPr>
              <a:t>termination(P) would always terminates </a:t>
            </a:r>
            <a:r>
              <a:rPr lang="en-US" sz="2600" dirty="0" smtClean="0">
                <a:latin typeface="+mn-lt"/>
              </a:rPr>
              <a:t>and returns </a:t>
            </a:r>
            <a:r>
              <a:rPr lang="en-US" sz="2600" dirty="0">
                <a:latin typeface="+mn-lt"/>
              </a:rPr>
              <a:t>true </a:t>
            </a:r>
            <a:r>
              <a:rPr lang="en-US" sz="2600" dirty="0" err="1">
                <a:latin typeface="+mn-lt"/>
              </a:rPr>
              <a:t>iff</a:t>
            </a:r>
            <a:r>
              <a:rPr lang="en-US" sz="2600" dirty="0">
                <a:latin typeface="+mn-lt"/>
              </a:rPr>
              <a:t> P always terminates on all input </a:t>
            </a:r>
            <a:r>
              <a:rPr lang="en-US" sz="2600" dirty="0" smtClean="0">
                <a:latin typeface="+mn-lt"/>
              </a:rPr>
              <a:t>data</a:t>
            </a:r>
          </a:p>
          <a:p>
            <a:pPr marL="0" indent="0">
              <a:buNone/>
            </a:pPr>
            <a:r>
              <a:rPr lang="en-US" sz="2400" b="0" i="0" dirty="0" smtClean="0">
                <a:latin typeface="Consolas" panose="020B0609020204030204" pitchFamily="49" charset="0"/>
                <a:ea typeface="CMU Classical Serif" panose="02000603000000000000" pitchFamily="2" charset="0"/>
                <a:cs typeface="CMU Classical Serif" panose="02000603000000000000" pitchFamily="2" charset="0"/>
              </a:rPr>
              <a:t>	P </a:t>
            </a:r>
            <a:r>
              <a:rPr lang="en-US" sz="2400" b="0" i="0" dirty="0" smtClean="0">
                <a:latin typeface="Consolas" panose="020B0609020204030204" pitchFamily="49" charset="0"/>
                <a:ea typeface="Cambria Math" panose="02040503050406030204" pitchFamily="18" charset="0"/>
                <a:cs typeface="CMU Classical Serif" panose="02000603000000000000" pitchFamily="2" charset="0"/>
              </a:rPr>
              <a:t>≡ while termination(P) do skip od</a:t>
            </a:r>
            <a:endParaRPr lang="en-US" sz="2400" dirty="0" smtClean="0">
              <a:latin typeface="Consolas" panose="020B0609020204030204" pitchFamily="49" charset="0"/>
              <a:ea typeface="CMU Classical Serif" panose="02000603000000000000" pitchFamily="2" charset="0"/>
              <a:cs typeface="CMU Classical Serif" panose="02000603000000000000" pitchFamily="2" charset="0"/>
            </a:endParaRPr>
          </a:p>
        </p:txBody>
      </p:sp>
      <p:pic>
        <p:nvPicPr>
          <p:cNvPr id="3074" name="Picture 2" descr="C:\Users\Mohammad\Desktop\dictionary-clipart-free-vector-look-it-up-clip-art_107415_Look_It_Up_clip_art_high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9000" y="292781"/>
            <a:ext cx="1573161"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80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Merge Over All Twin Computations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800" dirty="0" smtClean="0"/>
                  <a:t>We define a 2-hypersafety property by an initial </a:t>
                </a:r>
                <a:r>
                  <a:rPr lang="en-US" sz="2800" dirty="0"/>
                  <a:t>and a </a:t>
                </a:r>
                <a:r>
                  <a:rPr lang="en-US" sz="2800" dirty="0" smtClean="0"/>
                  <a:t>final </a:t>
                </a:r>
                <a:r>
                  <a:rPr lang="en-US" sz="2800" dirty="0"/>
                  <a:t>relation of program </a:t>
                </a:r>
                <a:r>
                  <a:rPr lang="en-US" sz="2800" dirty="0" smtClean="0"/>
                  <a:t>states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𝑖𝑛</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𝑓𝑖</m:t>
                        </m:r>
                      </m:sub>
                    </m:sSub>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𝑆</m:t>
                    </m:r>
                  </m:oMath>
                </a14:m>
                <a:endParaRPr lang="en-US" sz="2800" b="0" dirty="0" smtClean="0"/>
              </a:p>
              <a:p>
                <a:pPr algn="just"/>
                <a:r>
                  <a:rPr lang="en-US" sz="2800" dirty="0"/>
                  <a:t>A program given by CFG </a:t>
                </a:r>
                <a14:m>
                  <m:oMath xmlns:m="http://schemas.openxmlformats.org/officeDocument/2006/math">
                    <m:r>
                      <a:rPr lang="en-US" sz="2800" i="1" dirty="0" smtClean="0">
                        <a:latin typeface="Cambria Math" panose="02040503050406030204" pitchFamily="18" charset="0"/>
                      </a:rPr>
                      <m:t>𝐺</m:t>
                    </m:r>
                    <m:r>
                      <a:rPr lang="en-US" sz="2800" i="1" dirty="0" smtClean="0">
                        <a:latin typeface="Cambria Math" panose="02040503050406030204" pitchFamily="18" charset="0"/>
                      </a:rPr>
                      <m:t>=(</m:t>
                    </m:r>
                    <m:r>
                      <a:rPr lang="en-US" sz="2800" i="1" dirty="0" smtClean="0">
                        <a:latin typeface="Cambria Math" panose="02040503050406030204" pitchFamily="18" charset="0"/>
                      </a:rPr>
                      <m:t>𝑁</m:t>
                    </m:r>
                    <m:r>
                      <a:rPr lang="en-US" sz="2800" b="0" i="1" dirty="0" smtClean="0">
                        <a:latin typeface="Cambria Math" panose="02040503050406030204" pitchFamily="18" charset="0"/>
                      </a:rPr>
                      <m:t>,</m:t>
                    </m:r>
                    <m:r>
                      <a:rPr lang="en-US" sz="2800" i="1" dirty="0" smtClean="0">
                        <a:latin typeface="Cambria Math" panose="02040503050406030204" pitchFamily="18" charset="0"/>
                      </a:rPr>
                      <m:t>𝐸</m:t>
                    </m:r>
                    <m:r>
                      <a:rPr lang="en-US" sz="2800" b="0" i="1" dirty="0" smtClean="0">
                        <a:latin typeface="Cambria Math" panose="02040503050406030204" pitchFamily="18" charset="0"/>
                      </a:rPr>
                      <m:t>,</m:t>
                    </m:r>
                    <m:r>
                      <a:rPr lang="en-US" sz="2800" i="1" dirty="0" smtClean="0">
                        <a:latin typeface="Cambria Math" panose="02040503050406030204" pitchFamily="18" charset="0"/>
                      </a:rPr>
                      <m:t> </m:t>
                    </m:r>
                    <m:sSub>
                      <m:sSubPr>
                        <m:ctrlPr>
                          <a:rPr lang="en-US" sz="2800" b="0" i="1" dirty="0" smtClean="0">
                            <a:latin typeface="Cambria Math" panose="02040503050406030204" pitchFamily="18" charset="0"/>
                          </a:rPr>
                        </m:ctrlPr>
                      </m:sSubPr>
                      <m:e>
                        <m:r>
                          <a:rPr lang="en-US" sz="2800" i="1" dirty="0" err="1">
                            <a:latin typeface="Cambria Math" panose="02040503050406030204" pitchFamily="18" charset="0"/>
                          </a:rPr>
                          <m:t>𝑛</m:t>
                        </m:r>
                      </m:e>
                      <m:sub>
                        <m:r>
                          <a:rPr lang="en-US" sz="2800" i="1" dirty="0" err="1">
                            <a:latin typeface="Cambria Math" panose="02040503050406030204" pitchFamily="18" charset="0"/>
                          </a:rPr>
                          <m:t>𝑖𝑛</m:t>
                        </m:r>
                      </m:sub>
                    </m:sSub>
                    <m:r>
                      <a:rPr lang="en-US" sz="2800" b="0" i="1" dirty="0" smtClean="0">
                        <a:latin typeface="Cambria Math" panose="02040503050406030204" pitchFamily="18" charset="0"/>
                      </a:rPr>
                      <m:t>,</m:t>
                    </m:r>
                    <m:r>
                      <a:rPr lang="en-US" sz="2800" i="1" dirty="0">
                        <a:latin typeface="Cambria Math" panose="02040503050406030204" pitchFamily="18" charset="0"/>
                      </a:rPr>
                      <m:t> </m:t>
                    </m:r>
                    <m:sSub>
                      <m:sSubPr>
                        <m:ctrlPr>
                          <a:rPr lang="en-US" sz="2800" b="0" i="1" dirty="0" smtClean="0">
                            <a:latin typeface="Cambria Math" panose="02040503050406030204" pitchFamily="18" charset="0"/>
                          </a:rPr>
                        </m:ctrlPr>
                      </m:sSubPr>
                      <m:e>
                        <m:r>
                          <a:rPr lang="en-US" sz="2800" i="1" dirty="0">
                            <a:latin typeface="Cambria Math" panose="02040503050406030204" pitchFamily="18" charset="0"/>
                          </a:rPr>
                          <m:t>𝑛</m:t>
                        </m:r>
                      </m:e>
                      <m:sub>
                        <m:r>
                          <a:rPr lang="en-US" sz="2800" b="0" i="1" dirty="0" smtClean="0">
                            <a:latin typeface="Cambria Math" panose="02040503050406030204" pitchFamily="18" charset="0"/>
                          </a:rPr>
                          <m:t>𝑓𝑖</m:t>
                        </m:r>
                      </m:sub>
                    </m:sSub>
                    <m:r>
                      <a:rPr lang="en-US" sz="2800" i="1" dirty="0">
                        <a:latin typeface="Cambria Math" panose="02040503050406030204" pitchFamily="18" charset="0"/>
                      </a:rPr>
                      <m:t>) </m:t>
                    </m:r>
                  </m:oMath>
                </a14:m>
                <a:r>
                  <a:rPr lang="en-US" sz="2800" dirty="0" smtClean="0"/>
                  <a:t>satisfies the 2-hypersafety </a:t>
                </a:r>
                <a:r>
                  <a:rPr lang="en-US" sz="2800" dirty="0"/>
                  <a:t>property </a:t>
                </a:r>
                <a:r>
                  <a:rPr lang="en-US" sz="2800" dirty="0" smtClean="0"/>
                  <a:t>specified </a:t>
                </a:r>
                <a:r>
                  <a:rPr lang="en-US" sz="2800" dirty="0"/>
                  <a:t>by in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𝜌</m:t>
                        </m:r>
                      </m:e>
                      <m:sub>
                        <m:r>
                          <a:rPr lang="en-US" sz="2800" i="1">
                            <a:latin typeface="Cambria Math" panose="02040503050406030204" pitchFamily="18" charset="0"/>
                          </a:rPr>
                          <m:t>𝑖𝑛</m:t>
                        </m:r>
                      </m:sub>
                    </m:sSub>
                    <m:r>
                      <m:rPr>
                        <m:nor/>
                      </m:rPr>
                      <a:rPr lang="en-US" sz="2800" b="0" i="0" smtClean="0">
                        <a:latin typeface="Cambria Math" panose="02040503050406030204" pitchFamily="18" charset="0"/>
                      </a:rPr>
                      <m:t> </m:t>
                    </m:r>
                    <m:r>
                      <m:rPr>
                        <m:nor/>
                      </m:rPr>
                      <a:rPr lang="en-US" sz="2800" dirty="0"/>
                      <m:t>a</m:t>
                    </m:r>
                    <m:r>
                      <m:rPr>
                        <m:nor/>
                      </m:rPr>
                      <a:rPr lang="en-US" sz="2800" b="0" i="0" dirty="0" smtClean="0"/>
                      <m:t>nd</m:t>
                    </m:r>
                    <m:r>
                      <m:rPr>
                        <m:nor/>
                      </m:rPr>
                      <a:rPr lang="en-US" sz="2800" b="0" i="0" dirty="0" smtClean="0"/>
                      <m:t> </m:t>
                    </m:r>
                    <m:sSub>
                      <m:sSubPr>
                        <m:ctrlPr>
                          <a:rPr lang="en-US" sz="2800" i="1">
                            <a:latin typeface="Cambria Math" panose="02040503050406030204" pitchFamily="18" charset="0"/>
                          </a:rPr>
                        </m:ctrlPr>
                      </m:sSubPr>
                      <m:e>
                        <m:r>
                          <a:rPr lang="en-US" sz="2800" i="1">
                            <a:latin typeface="Cambria Math" panose="02040503050406030204" pitchFamily="18" charset="0"/>
                          </a:rPr>
                          <m:t>𝜌</m:t>
                        </m:r>
                      </m:e>
                      <m:sub>
                        <m:r>
                          <a:rPr lang="en-US" sz="2800" i="1">
                            <a:latin typeface="Cambria Math" panose="02040503050406030204" pitchFamily="18" charset="0"/>
                          </a:rPr>
                          <m:t>𝑓𝑖</m:t>
                        </m:r>
                      </m:sub>
                    </m:sSub>
                  </m:oMath>
                </a14:m>
                <a:r>
                  <a:rPr lang="en-US" sz="2800" dirty="0" smtClean="0"/>
                  <a:t>, </a:t>
                </a:r>
                <a:r>
                  <a:rPr lang="en-US" sz="2800" dirty="0"/>
                  <a:t>if for all </a:t>
                </a:r>
                <a:r>
                  <a:rPr lang="en-US" sz="2800" dirty="0" smtClean="0"/>
                  <a:t>pairs of </a:t>
                </a:r>
                <a:r>
                  <a:rPr lang="en-US" sz="2800" dirty="0"/>
                  <a:t>initial states </a:t>
                </a:r>
                <a14:m>
                  <m:oMath xmlns:m="http://schemas.openxmlformats.org/officeDocument/2006/math">
                    <m:d>
                      <m:dPr>
                        <m:ctrlPr>
                          <a:rPr lang="en-US" sz="2800" b="0" i="1" dirty="0" smtClean="0">
                            <a:latin typeface="Cambria Math" panose="02040503050406030204" pitchFamily="18" charset="0"/>
                          </a:rPr>
                        </m:ctrlPr>
                      </m:dPr>
                      <m:e>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𝑠</m:t>
                            </m:r>
                          </m:e>
                          <m:sub>
                            <m:r>
                              <a:rPr lang="en-US" sz="2800" b="0" i="1" dirty="0" smtClean="0">
                                <a:latin typeface="Cambria Math" panose="02040503050406030204" pitchFamily="18" charset="0"/>
                              </a:rPr>
                              <m:t>0</m:t>
                            </m:r>
                          </m:sub>
                        </m:sSub>
                        <m:r>
                          <a:rPr lang="en-US" sz="2800" b="0" i="1" dirty="0" smtClean="0">
                            <a:latin typeface="Cambria Math" panose="02040503050406030204" pitchFamily="18" charset="0"/>
                          </a:rPr>
                          <m:t>, </m:t>
                        </m:r>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𝑡</m:t>
                            </m:r>
                          </m:e>
                          <m:sub>
                            <m:r>
                              <a:rPr lang="en-US" sz="2800" b="0" i="1" dirty="0" smtClean="0">
                                <a:latin typeface="Cambria Math" panose="02040503050406030204" pitchFamily="18" charset="0"/>
                              </a:rPr>
                              <m:t>0</m:t>
                            </m:r>
                          </m:sub>
                        </m:sSub>
                      </m:e>
                    </m:d>
                    <m:r>
                      <a:rPr lang="en-US" sz="2800" b="0" i="1" dirty="0" smtClean="0">
                        <a:latin typeface="Cambria Math" panose="02040503050406030204" pitchFamily="18" charset="0"/>
                      </a:rPr>
                      <m:t>∈</m:t>
                    </m:r>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𝜌</m:t>
                        </m:r>
                      </m:e>
                      <m:sub>
                        <m:r>
                          <a:rPr lang="en-US" sz="2800" b="0" i="1" dirty="0" smtClean="0">
                            <a:latin typeface="Cambria Math" panose="02040503050406030204" pitchFamily="18" charset="0"/>
                          </a:rPr>
                          <m:t>𝑖𝑛</m:t>
                        </m:r>
                      </m:sub>
                    </m:sSub>
                  </m:oMath>
                </a14:m>
                <a:r>
                  <a:rPr lang="en-US" sz="2800" dirty="0" smtClean="0"/>
                  <a:t> and </a:t>
                </a:r>
                <a:r>
                  <a:rPr lang="en-US" sz="2800" dirty="0"/>
                  <a:t>all pairs of </a:t>
                </a:r>
                <a:r>
                  <a:rPr lang="en-US" sz="2800" dirty="0" smtClean="0"/>
                  <a:t>final </a:t>
                </a:r>
                <a:r>
                  <a:rPr lang="en-US" sz="2800" dirty="0"/>
                  <a:t>states </a:t>
                </a:r>
                <a14:m>
                  <m:oMath xmlns:m="http://schemas.openxmlformats.org/officeDocument/2006/math">
                    <m:r>
                      <a:rPr lang="en-US" sz="2800" b="0" i="1" dirty="0" smtClean="0">
                        <a:latin typeface="Cambria Math" panose="02040503050406030204" pitchFamily="18" charset="0"/>
                      </a:rPr>
                      <m:t>𝑠</m:t>
                    </m:r>
                    <m:r>
                      <a:rPr lang="en-US" sz="2800" b="0" i="1" dirty="0" smtClean="0">
                        <a:latin typeface="Cambria Math" panose="02040503050406030204" pitchFamily="18" charset="0"/>
                      </a:rPr>
                      <m:t>=</m:t>
                    </m:r>
                    <m:d>
                      <m:dPr>
                        <m:begChr m:val="⟦"/>
                        <m:endChr m:val="⟧"/>
                        <m:ctrlPr>
                          <a:rPr lang="en-US" sz="2800" b="0" i="1" dirty="0" smtClean="0">
                            <a:latin typeface="Cambria Math" panose="02040503050406030204" pitchFamily="18" charset="0"/>
                            <a:ea typeface="Cambria Math" panose="02040503050406030204" pitchFamily="18" charset="0"/>
                          </a:rPr>
                        </m:ctrlPr>
                      </m:dPr>
                      <m:e>
                        <m:sSub>
                          <m:sSubPr>
                            <m:ctrlPr>
                              <a:rPr lang="en-US" sz="2800" b="0" i="1" dirty="0" smtClean="0">
                                <a:latin typeface="Cambria Math" panose="02040503050406030204" pitchFamily="18" charset="0"/>
                                <a:ea typeface="Cambria Math" panose="02040503050406030204" pitchFamily="18" charset="0"/>
                              </a:rPr>
                            </m:ctrlPr>
                          </m:sSubPr>
                          <m:e>
                            <m:r>
                              <a:rPr lang="en-US" sz="2800" b="0" i="1" dirty="0" smtClean="0">
                                <a:latin typeface="Cambria Math" panose="02040503050406030204" pitchFamily="18" charset="0"/>
                                <a:ea typeface="Cambria Math" panose="02040503050406030204" pitchFamily="18" charset="0"/>
                              </a:rPr>
                              <m:t>𝜋</m:t>
                            </m:r>
                          </m:e>
                          <m:sub>
                            <m:r>
                              <a:rPr lang="en-US" sz="2800" b="0" i="1" dirty="0" smtClean="0">
                                <a:latin typeface="Cambria Math" panose="02040503050406030204" pitchFamily="18" charset="0"/>
                                <a:ea typeface="Cambria Math" panose="02040503050406030204" pitchFamily="18" charset="0"/>
                              </a:rPr>
                              <m:t>1</m:t>
                            </m:r>
                          </m:sub>
                        </m:sSub>
                      </m:e>
                    </m:d>
                    <m:sSub>
                      <m:sSubPr>
                        <m:ctrlPr>
                          <a:rPr lang="en-US" sz="2800" b="0" i="1" dirty="0" smtClean="0">
                            <a:latin typeface="Cambria Math" panose="02040503050406030204" pitchFamily="18" charset="0"/>
                            <a:ea typeface="Cambria Math" panose="02040503050406030204" pitchFamily="18" charset="0"/>
                          </a:rPr>
                        </m:ctrlPr>
                      </m:sSubPr>
                      <m:e>
                        <m:r>
                          <a:rPr lang="en-US" sz="2800" b="0" i="1" dirty="0" smtClean="0">
                            <a:latin typeface="Cambria Math" panose="02040503050406030204" pitchFamily="18" charset="0"/>
                            <a:ea typeface="Cambria Math" panose="02040503050406030204" pitchFamily="18" charset="0"/>
                          </a:rPr>
                          <m:t>𝑠</m:t>
                        </m:r>
                      </m:e>
                      <m:sub>
                        <m:r>
                          <a:rPr lang="en-US" sz="2800" b="0" i="1" dirty="0" smtClean="0">
                            <a:latin typeface="Cambria Math" panose="02040503050406030204" pitchFamily="18" charset="0"/>
                            <a:ea typeface="Cambria Math" panose="02040503050406030204" pitchFamily="18" charset="0"/>
                          </a:rPr>
                          <m:t>0</m:t>
                        </m:r>
                      </m:sub>
                    </m:sSub>
                  </m:oMath>
                </a14:m>
                <a:r>
                  <a:rPr lang="en-US" sz="2800" dirty="0" smtClean="0"/>
                  <a:t> </a:t>
                </a:r>
                <a:r>
                  <a:rPr lang="en-US" sz="2800" dirty="0"/>
                  <a:t>and </a:t>
                </a:r>
                <a14:m>
                  <m:oMath xmlns:m="http://schemas.openxmlformats.org/officeDocument/2006/math">
                    <m:r>
                      <a:rPr lang="en-US" sz="2800" b="0" i="1" dirty="0" smtClean="0">
                        <a:latin typeface="Cambria Math" panose="02040503050406030204" pitchFamily="18" charset="0"/>
                      </a:rPr>
                      <m:t>𝑡</m:t>
                    </m:r>
                    <m:r>
                      <a:rPr lang="en-US" sz="2800" b="0" i="1" dirty="0" smtClean="0">
                        <a:latin typeface="Cambria Math" panose="02040503050406030204" pitchFamily="18" charset="0"/>
                      </a:rPr>
                      <m:t>=</m:t>
                    </m:r>
                    <m:d>
                      <m:dPr>
                        <m:begChr m:val="⟦"/>
                        <m:endChr m:val="⟧"/>
                        <m:ctrlPr>
                          <a:rPr lang="en-US" sz="2800" i="1" dirty="0">
                            <a:latin typeface="Cambria Math" panose="02040503050406030204" pitchFamily="18" charset="0"/>
                            <a:ea typeface="Cambria Math" panose="02040503050406030204" pitchFamily="18" charset="0"/>
                          </a:rPr>
                        </m:ctrlPr>
                      </m:dPr>
                      <m:e>
                        <m:sSub>
                          <m:sSubPr>
                            <m:ctrlPr>
                              <a:rPr lang="en-US" sz="2800" i="1" dirty="0">
                                <a:latin typeface="Cambria Math" panose="02040503050406030204" pitchFamily="18" charset="0"/>
                                <a:ea typeface="Cambria Math" panose="02040503050406030204" pitchFamily="18" charset="0"/>
                              </a:rPr>
                            </m:ctrlPr>
                          </m:sSubPr>
                          <m:e>
                            <m:r>
                              <a:rPr lang="en-US" sz="2800" i="1" dirty="0">
                                <a:latin typeface="Cambria Math" panose="02040503050406030204" pitchFamily="18" charset="0"/>
                                <a:ea typeface="Cambria Math" panose="02040503050406030204" pitchFamily="18" charset="0"/>
                              </a:rPr>
                              <m:t>𝜋</m:t>
                            </m:r>
                          </m:e>
                          <m:sub>
                            <m:r>
                              <a:rPr lang="en-US" sz="2800" b="0" i="1" dirty="0" smtClean="0">
                                <a:latin typeface="Cambria Math" panose="02040503050406030204" pitchFamily="18" charset="0"/>
                                <a:ea typeface="Cambria Math" panose="02040503050406030204" pitchFamily="18" charset="0"/>
                              </a:rPr>
                              <m:t>2</m:t>
                            </m:r>
                          </m:sub>
                        </m:sSub>
                      </m:e>
                    </m:d>
                    <m:sSub>
                      <m:sSubPr>
                        <m:ctrlPr>
                          <a:rPr lang="en-US" sz="2800" i="1" dirty="0">
                            <a:latin typeface="Cambria Math" panose="02040503050406030204" pitchFamily="18" charset="0"/>
                            <a:ea typeface="Cambria Math" panose="02040503050406030204" pitchFamily="18" charset="0"/>
                          </a:rPr>
                        </m:ctrlPr>
                      </m:sSubPr>
                      <m:e>
                        <m:r>
                          <a:rPr lang="en-US" sz="2800" b="0" i="1" dirty="0" smtClean="0">
                            <a:latin typeface="Cambria Math" panose="02040503050406030204" pitchFamily="18" charset="0"/>
                            <a:ea typeface="Cambria Math" panose="02040503050406030204" pitchFamily="18" charset="0"/>
                          </a:rPr>
                          <m:t>𝑡</m:t>
                        </m:r>
                      </m:e>
                      <m:sub>
                        <m:r>
                          <a:rPr lang="en-US" sz="2800" i="1" dirty="0">
                            <a:latin typeface="Cambria Math" panose="02040503050406030204" pitchFamily="18" charset="0"/>
                            <a:ea typeface="Cambria Math" panose="02040503050406030204" pitchFamily="18" charset="0"/>
                          </a:rPr>
                          <m:t>0</m:t>
                        </m:r>
                      </m:sub>
                    </m:sSub>
                  </m:oMath>
                </a14:m>
                <a:r>
                  <a:rPr lang="en-US" sz="2800" dirty="0" smtClean="0"/>
                  <a:t> reachable </a:t>
                </a:r>
                <a:r>
                  <a:rPr lang="en-US" sz="2800" dirty="0"/>
                  <a:t>by arbitrary </a:t>
                </a:r>
                <a:r>
                  <a:rPr lang="en-US" sz="2800" dirty="0" smtClean="0"/>
                  <a:t>computations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𝜋</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𝜋</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𝑖𝑛</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𝑓𝑖</m:t>
                        </m:r>
                      </m:sub>
                    </m:sSub>
                  </m:oMath>
                </a14:m>
                <a:r>
                  <a:rPr lang="en-US" sz="2800" dirty="0" smtClean="0"/>
                  <a:t>, </a:t>
                </a:r>
                <a:r>
                  <a:rPr lang="en-US" sz="2800" dirty="0"/>
                  <a:t>it holds that </a:t>
                </a:r>
                <a14:m>
                  <m:oMath xmlns:m="http://schemas.openxmlformats.org/officeDocument/2006/math">
                    <m:d>
                      <m:dPr>
                        <m:ctrlPr>
                          <a:rPr lang="en-US" sz="2800" b="0" i="1" dirty="0" smtClean="0">
                            <a:latin typeface="Cambria Math" panose="02040503050406030204" pitchFamily="18" charset="0"/>
                          </a:rPr>
                        </m:ctrlPr>
                      </m:dPr>
                      <m:e>
                        <m:r>
                          <a:rPr lang="en-US" sz="2800" b="0" i="1" dirty="0" smtClean="0">
                            <a:latin typeface="Cambria Math" panose="02040503050406030204" pitchFamily="18" charset="0"/>
                          </a:rPr>
                          <m:t>𝑠</m:t>
                        </m:r>
                        <m:r>
                          <a:rPr lang="en-US" sz="2800" b="0" i="1" dirty="0" smtClean="0">
                            <a:latin typeface="Cambria Math" panose="02040503050406030204" pitchFamily="18" charset="0"/>
                          </a:rPr>
                          <m:t>,</m:t>
                        </m:r>
                        <m:r>
                          <a:rPr lang="en-US" sz="2800" b="0" i="1" dirty="0" smtClean="0">
                            <a:latin typeface="Cambria Math" panose="02040503050406030204" pitchFamily="18" charset="0"/>
                          </a:rPr>
                          <m:t>𝑡</m:t>
                        </m:r>
                      </m:e>
                    </m:d>
                    <m:r>
                      <a:rPr lang="en-US" sz="2800" b="0" i="1" dirty="0" smtClean="0">
                        <a:latin typeface="Cambria Math" panose="02040503050406030204" pitchFamily="18" charset="0"/>
                      </a:rPr>
                      <m:t>∈</m:t>
                    </m:r>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𝜌</m:t>
                        </m:r>
                      </m:e>
                      <m:sub>
                        <m:r>
                          <a:rPr lang="en-US" sz="2800" b="0" i="1" dirty="0" smtClean="0">
                            <a:latin typeface="Cambria Math" panose="02040503050406030204" pitchFamily="18" charset="0"/>
                          </a:rPr>
                          <m:t>𝑓𝑖</m:t>
                        </m:r>
                      </m:sub>
                    </m:sSub>
                  </m:oMath>
                </a14:m>
                <a:r>
                  <a:rPr lang="en-US" sz="2800" b="0" dirty="0" smtClean="0"/>
                  <a:t>.</a:t>
                </a:r>
              </a:p>
              <a:p>
                <a:pPr marL="0" indent="0">
                  <a:buNone/>
                </a:pPr>
                <a:endParaRPr lang="en-US" sz="2800" b="0" dirty="0" smtClean="0"/>
              </a:p>
              <a:p>
                <a:pPr marL="0" indent="0">
                  <a:buNone/>
                </a:pPr>
                <a:endParaRPr lang="en-US" sz="2800" b="0" dirty="0" smtClean="0"/>
              </a:p>
              <a:p>
                <a:pPr marL="0" indent="0">
                  <a:buNone/>
                </a:pPr>
                <a:endParaRPr lang="en-US" sz="2800" b="0" dirty="0" smtClean="0"/>
              </a:p>
              <a:p>
                <a:pPr marL="0" indent="0">
                  <a:buNone/>
                </a:pPr>
                <a:endParaRPr lang="en-US" dirty="0" smtClean="0"/>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33" t="-1482" r="-1630"/>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7745896" y="4572000"/>
            <a:ext cx="331304" cy="304800"/>
          </a:xfrm>
          <a:prstGeom prst="rect">
            <a:avLst/>
          </a:prstGeom>
        </p:spPr>
      </p:pic>
    </p:spTree>
    <p:extLst>
      <p:ext uri="{BB962C8B-B14F-4D97-AF65-F5344CB8AC3E}">
        <p14:creationId xmlns:p14="http://schemas.microsoft.com/office/powerpoint/2010/main" val="3640060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Merge Over All Twin Computations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800" dirty="0" smtClean="0"/>
                  <a:t>(</a:t>
                </a:r>
                <a:r>
                  <a:rPr lang="en-US" sz="2800" dirty="0" smtClean="0">
                    <a:latin typeface="Cambria Math" panose="02040503050406030204" pitchFamily="18" charset="0"/>
                    <a:ea typeface="Cambria Math" panose="02040503050406030204" pitchFamily="18" charset="0"/>
                  </a:rPr>
                  <a:t>𝔻, ⊑) </a:t>
                </a:r>
                <a:r>
                  <a:rPr lang="en-US" sz="2800" dirty="0" smtClean="0">
                    <a:latin typeface="+mn-lt"/>
                    <a:ea typeface="Cambria Math" panose="02040503050406030204" pitchFamily="18" charset="0"/>
                  </a:rPr>
                  <a:t>complete lattice</a:t>
                </a:r>
              </a:p>
              <a:p>
                <a14:m>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𝒫</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𝑆</m:t>
                        </m:r>
                        <m:r>
                          <a:rPr lang="en-US" sz="2800" b="0" i="1" smtClean="0">
                            <a:latin typeface="Cambria Math" panose="02040503050406030204" pitchFamily="18" charset="0"/>
                          </a:rPr>
                          <m:t>×</m:t>
                        </m:r>
                        <m:r>
                          <a:rPr lang="en-US" sz="2800" b="0" i="1" smtClean="0">
                            <a:latin typeface="Cambria Math" panose="02040503050406030204" pitchFamily="18" charset="0"/>
                          </a:rPr>
                          <m:t>𝑆</m:t>
                        </m:r>
                      </m:e>
                    </m:d>
                    <m:r>
                      <a:rPr lang="en-US" sz="2800" b="0" i="1" smtClean="0">
                        <a:latin typeface="Cambria Math" panose="02040503050406030204" pitchFamily="18" charset="0"/>
                      </a:rPr>
                      <m:t>, </m:t>
                    </m:r>
                    <m:r>
                      <a:rPr lang="en-US" sz="2800" b="0" i="1" smtClean="0">
                        <a:latin typeface="Cambria Math" panose="02040503050406030204" pitchFamily="18" charset="0"/>
                      </a:rPr>
                      <m:t>𝛼</m:t>
                    </m:r>
                    <m:r>
                      <a:rPr lang="en-US" sz="2800" b="0" i="1" smtClean="0">
                        <a:latin typeface="Cambria Math" panose="02040503050406030204" pitchFamily="18" charset="0"/>
                      </a:rPr>
                      <m:t>, </m:t>
                    </m:r>
                    <m:r>
                      <a:rPr lang="en-US" sz="2800" b="0" i="1" smtClean="0">
                        <a:latin typeface="Cambria Math" panose="02040503050406030204" pitchFamily="18" charset="0"/>
                      </a:rPr>
                      <m:t>𝛾</m:t>
                    </m:r>
                    <m:r>
                      <a:rPr lang="en-US" sz="2800" b="0" i="1" smtClean="0">
                        <a:latin typeface="Cambria Math" panose="02040503050406030204" pitchFamily="18" charset="0"/>
                      </a:rPr>
                      <m:t>,</m:t>
                    </m:r>
                    <m:r>
                      <m:rPr>
                        <m:nor/>
                      </m:rPr>
                      <a:rPr lang="en-US" sz="2800" dirty="0">
                        <a:latin typeface="Cambria Math" panose="02040503050406030204" pitchFamily="18" charset="0"/>
                        <a:ea typeface="Cambria Math" panose="02040503050406030204" pitchFamily="18" charset="0"/>
                      </a:rPr>
                      <m:t>𝔻</m:t>
                    </m:r>
                    <m:r>
                      <m:rPr>
                        <m:nor/>
                      </m:rPr>
                      <a:rPr lang="en-US" sz="2800" b="0" i="0" dirty="0" smtClean="0">
                        <a:latin typeface="Cambria Math" panose="02040503050406030204" pitchFamily="18" charset="0"/>
                        <a:ea typeface="Cambria Math" panose="02040503050406030204" pitchFamily="18" charset="0"/>
                      </a:rPr>
                      <m:t>)</m:t>
                    </m:r>
                  </m:oMath>
                </a14:m>
                <a:r>
                  <a:rPr lang="en-US" sz="2800" b="0" dirty="0" smtClean="0"/>
                  <a:t> Galois connection</a:t>
                </a:r>
              </a:p>
              <a:p>
                <a:pPr lvl="1"/>
                <a:r>
                  <a:rPr lang="en-US" sz="2400" dirty="0" err="1" smtClean="0"/>
                  <a:t>Powerset</a:t>
                </a:r>
                <a:r>
                  <a:rPr lang="en-US" sz="2400" dirty="0" smtClean="0"/>
                  <a:t> of pairs of states</a:t>
                </a:r>
                <a:r>
                  <a:rPr lang="en-US" sz="2400" dirty="0"/>
                  <a:t> </a:t>
                </a:r>
                <a14:m>
                  <m:oMath xmlns:m="http://schemas.openxmlformats.org/officeDocument/2006/math">
                    <m:r>
                      <a:rPr lang="en-US" sz="2400" i="1">
                        <a:latin typeface="Cambria Math" panose="02040503050406030204" pitchFamily="18" charset="0"/>
                      </a:rPr>
                      <m:t>𝒫</m:t>
                    </m:r>
                    <m:d>
                      <m:dPr>
                        <m:ctrlPr>
                          <a:rPr lang="en-US" sz="2400" i="1">
                            <a:latin typeface="Cambria Math" panose="02040503050406030204" pitchFamily="18" charset="0"/>
                          </a:rPr>
                        </m:ctrlPr>
                      </m:dPr>
                      <m:e>
                        <m:r>
                          <a:rPr lang="en-US" sz="2400" i="1">
                            <a:latin typeface="Cambria Math" panose="02040503050406030204" pitchFamily="18" charset="0"/>
                          </a:rPr>
                          <m:t>𝑆</m:t>
                        </m:r>
                        <m:r>
                          <a:rPr lang="en-US" sz="2400" i="1">
                            <a:latin typeface="Cambria Math" panose="02040503050406030204" pitchFamily="18" charset="0"/>
                          </a:rPr>
                          <m:t>×</m:t>
                        </m:r>
                        <m:r>
                          <a:rPr lang="en-US" sz="2400" i="1">
                            <a:latin typeface="Cambria Math" panose="02040503050406030204" pitchFamily="18" charset="0"/>
                          </a:rPr>
                          <m:t>𝑆</m:t>
                        </m:r>
                      </m:e>
                    </m:d>
                  </m:oMath>
                </a14:m>
                <a:endParaRPr lang="en-US" sz="2400" dirty="0" smtClean="0"/>
              </a:p>
              <a:p>
                <a:pPr lvl="1"/>
                <a:r>
                  <a:rPr lang="en-US" sz="2400" b="0" dirty="0" smtClean="0"/>
                  <a:t>Abstraction function </a:t>
                </a:r>
                <a14:m>
                  <m:oMath xmlns:m="http://schemas.openxmlformats.org/officeDocument/2006/math">
                    <m:r>
                      <a:rPr lang="en-US" sz="2400" i="1">
                        <a:latin typeface="Cambria Math" panose="02040503050406030204" pitchFamily="18" charset="0"/>
                      </a:rPr>
                      <m:t>𝛼</m:t>
                    </m:r>
                  </m:oMath>
                </a14:m>
                <a:r>
                  <a:rPr lang="en-US" sz="2400" b="0" dirty="0" smtClean="0"/>
                  <a:t>:</a:t>
                </a:r>
                <a14:m>
                  <m:oMath xmlns:m="http://schemas.openxmlformats.org/officeDocument/2006/math">
                    <m:r>
                      <a:rPr lang="en-US" sz="2400" i="1">
                        <a:latin typeface="Cambria Math" panose="02040503050406030204" pitchFamily="18" charset="0"/>
                      </a:rPr>
                      <m:t>𝒫</m:t>
                    </m:r>
                    <m:d>
                      <m:dPr>
                        <m:ctrlPr>
                          <a:rPr lang="en-US" sz="2400" i="1">
                            <a:latin typeface="Cambria Math" panose="02040503050406030204" pitchFamily="18" charset="0"/>
                          </a:rPr>
                        </m:ctrlPr>
                      </m:dPr>
                      <m:e>
                        <m:r>
                          <a:rPr lang="en-US" sz="2400" i="1">
                            <a:latin typeface="Cambria Math" panose="02040503050406030204" pitchFamily="18" charset="0"/>
                          </a:rPr>
                          <m:t>𝑆</m:t>
                        </m:r>
                        <m:r>
                          <a:rPr lang="en-US" sz="2400" i="1">
                            <a:latin typeface="Cambria Math" panose="02040503050406030204" pitchFamily="18" charset="0"/>
                          </a:rPr>
                          <m:t>×</m:t>
                        </m:r>
                        <m:r>
                          <a:rPr lang="en-US" sz="2400" i="1">
                            <a:latin typeface="Cambria Math" panose="02040503050406030204" pitchFamily="18" charset="0"/>
                          </a:rPr>
                          <m:t>𝑆</m:t>
                        </m:r>
                      </m:e>
                    </m:d>
                    <m:r>
                      <a:rPr lang="en-US" sz="2400" b="0" i="1" dirty="0" smtClean="0">
                        <a:latin typeface="Cambria Math" panose="02040503050406030204" pitchFamily="18" charset="0"/>
                      </a:rPr>
                      <m:t>→</m:t>
                    </m:r>
                  </m:oMath>
                </a14:m>
                <a:r>
                  <a:rPr lang="en-US" sz="2400" dirty="0">
                    <a:ea typeface="Cambria Math" panose="02040503050406030204" pitchFamily="18" charset="0"/>
                  </a:rPr>
                  <a:t> </a:t>
                </a:r>
                <a14:m>
                  <m:oMath xmlns:m="http://schemas.openxmlformats.org/officeDocument/2006/math">
                    <m:r>
                      <m:rPr>
                        <m:nor/>
                      </m:rPr>
                      <a:rPr lang="en-US" sz="2400" dirty="0">
                        <a:latin typeface="Cambria Math" panose="02040503050406030204" pitchFamily="18" charset="0"/>
                        <a:ea typeface="Cambria Math" panose="02040503050406030204" pitchFamily="18" charset="0"/>
                      </a:rPr>
                      <m:t>𝔻</m:t>
                    </m:r>
                  </m:oMath>
                </a14:m>
                <a:endParaRPr lang="en-US" sz="2400" b="0" dirty="0" smtClean="0"/>
              </a:p>
              <a:p>
                <a:pPr lvl="1"/>
                <a:r>
                  <a:rPr lang="en-US" sz="2400" dirty="0" smtClean="0"/>
                  <a:t>Concretization </a:t>
                </a:r>
                <a:r>
                  <a:rPr lang="en-US" sz="2400" dirty="0"/>
                  <a:t>function </a:t>
                </a:r>
                <a14:m>
                  <m:oMath xmlns:m="http://schemas.openxmlformats.org/officeDocument/2006/math">
                    <m:r>
                      <a:rPr lang="en-US" sz="2400" b="0" i="1" smtClean="0">
                        <a:latin typeface="Cambria Math" panose="02040503050406030204" pitchFamily="18" charset="0"/>
                      </a:rPr>
                      <m:t>𝛾</m:t>
                    </m:r>
                  </m:oMath>
                </a14:m>
                <a:r>
                  <a:rPr lang="en-US" sz="2400" dirty="0"/>
                  <a:t>:</a:t>
                </a:r>
                <a:r>
                  <a:rPr lang="en-US" sz="2400" dirty="0">
                    <a:ea typeface="Cambria Math" panose="02040503050406030204" pitchFamily="18" charset="0"/>
                  </a:rPr>
                  <a:t> </a:t>
                </a:r>
                <a14:m>
                  <m:oMath xmlns:m="http://schemas.openxmlformats.org/officeDocument/2006/math">
                    <m:r>
                      <m:rPr>
                        <m:nor/>
                      </m:rPr>
                      <a:rPr lang="en-US" sz="2400" dirty="0">
                        <a:latin typeface="Cambria Math" panose="02040503050406030204" pitchFamily="18" charset="0"/>
                        <a:ea typeface="Cambria Math" panose="02040503050406030204" pitchFamily="18" charset="0"/>
                      </a:rPr>
                      <m:t>𝔻</m:t>
                    </m:r>
                    <m:r>
                      <a:rPr lang="en-US" sz="2400" i="1" dirty="0">
                        <a:latin typeface="Cambria Math" panose="02040503050406030204" pitchFamily="18" charset="0"/>
                        <a:ea typeface="Cambria Math" panose="02040503050406030204" pitchFamily="18" charset="0"/>
                      </a:rPr>
                      <m:t> </m:t>
                    </m:r>
                    <m:r>
                      <a:rPr lang="en-US" sz="2400" i="1" dirty="0">
                        <a:latin typeface="Cambria Math" panose="02040503050406030204" pitchFamily="18" charset="0"/>
                      </a:rPr>
                      <m:t>→</m:t>
                    </m:r>
                    <m:r>
                      <a:rPr lang="en-US" sz="2400" i="1">
                        <a:latin typeface="Cambria Math" panose="02040503050406030204" pitchFamily="18" charset="0"/>
                      </a:rPr>
                      <m:t>𝒫</m:t>
                    </m:r>
                    <m:d>
                      <m:dPr>
                        <m:ctrlPr>
                          <a:rPr lang="en-US" sz="2400" i="1">
                            <a:latin typeface="Cambria Math" panose="02040503050406030204" pitchFamily="18" charset="0"/>
                          </a:rPr>
                        </m:ctrlPr>
                      </m:dPr>
                      <m:e>
                        <m:r>
                          <a:rPr lang="en-US" sz="2400" i="1">
                            <a:latin typeface="Cambria Math" panose="02040503050406030204" pitchFamily="18" charset="0"/>
                          </a:rPr>
                          <m:t>𝑆</m:t>
                        </m:r>
                        <m:r>
                          <a:rPr lang="en-US" sz="2400" i="1">
                            <a:latin typeface="Cambria Math" panose="02040503050406030204" pitchFamily="18" charset="0"/>
                          </a:rPr>
                          <m:t>×</m:t>
                        </m:r>
                        <m:r>
                          <a:rPr lang="en-US" sz="2400" i="1">
                            <a:latin typeface="Cambria Math" panose="02040503050406030204" pitchFamily="18" charset="0"/>
                          </a:rPr>
                          <m:t>𝑆</m:t>
                        </m:r>
                      </m:e>
                    </m:d>
                  </m:oMath>
                </a14:m>
                <a:endParaRPr lang="en-US" sz="2400" dirty="0" smtClean="0"/>
              </a:p>
              <a:p>
                <a:r>
                  <a:rPr lang="en-US" sz="2800" dirty="0" smtClean="0"/>
                  <a:t>Requirement for abstract transformers </a:t>
                </a:r>
                <a14:m>
                  <m:oMath xmlns:m="http://schemas.openxmlformats.org/officeDocument/2006/math">
                    <m:sSup>
                      <m:sSupPr>
                        <m:ctrlPr>
                          <a:rPr lang="en-US" sz="2800" b="0" i="1" dirty="0" smtClean="0">
                            <a:latin typeface="Cambria Math" panose="02040503050406030204" pitchFamily="18" charset="0"/>
                            <a:ea typeface="Cambria Math" panose="02040503050406030204" pitchFamily="18" charset="0"/>
                          </a:rPr>
                        </m:ctrlPr>
                      </m:sSupPr>
                      <m:e>
                        <m:d>
                          <m:dPr>
                            <m:begChr m:val="⟦"/>
                            <m:endChr m:val="⟧"/>
                            <m:ctrlPr>
                              <a:rPr lang="en-US" sz="2800" i="1" dirty="0">
                                <a:latin typeface="Cambria Math" panose="02040503050406030204" pitchFamily="18" charset="0"/>
                                <a:ea typeface="Cambria Math" panose="02040503050406030204" pitchFamily="18" charset="0"/>
                              </a:rPr>
                            </m:ctrlPr>
                          </m:dPr>
                          <m:e>
                            <m:r>
                              <a:rPr lang="en-US" sz="2800" b="0" i="1" dirty="0" smtClean="0">
                                <a:latin typeface="Cambria Math" panose="02040503050406030204" pitchFamily="18" charset="0"/>
                                <a:ea typeface="Cambria Math" panose="02040503050406030204" pitchFamily="18" charset="0"/>
                              </a:rPr>
                              <m:t>𝑓</m:t>
                            </m:r>
                            <m:r>
                              <a:rPr lang="en-US" sz="2800" b="0" i="1" dirty="0" smtClean="0">
                                <a:latin typeface="Cambria Math" panose="02040503050406030204" pitchFamily="18" charset="0"/>
                                <a:ea typeface="Cambria Math" panose="02040503050406030204" pitchFamily="18" charset="0"/>
                              </a:rPr>
                              <m:t>,</m:t>
                            </m:r>
                            <m:r>
                              <a:rPr lang="en-US" sz="2800" b="0" i="1" dirty="0" smtClean="0">
                                <a:latin typeface="Cambria Math" panose="02040503050406030204" pitchFamily="18" charset="0"/>
                                <a:ea typeface="Cambria Math" panose="02040503050406030204" pitchFamily="18" charset="0"/>
                              </a:rPr>
                              <m:t>𝑔</m:t>
                            </m:r>
                          </m:e>
                        </m:d>
                      </m:e>
                      <m:sup>
                        <m:r>
                          <a:rPr lang="en-US" sz="2800" b="0" i="1" dirty="0" smtClean="0">
                            <a:latin typeface="Cambria Math" panose="02040503050406030204" pitchFamily="18" charset="0"/>
                            <a:ea typeface="Cambria Math" panose="02040503050406030204" pitchFamily="18" charset="0"/>
                          </a:rPr>
                          <m:t>#</m:t>
                        </m:r>
                      </m:sup>
                    </m:sSup>
                  </m:oMath>
                </a14:m>
                <a:r>
                  <a:rPr lang="en-US" sz="2800" dirty="0" smtClean="0"/>
                  <a:t> of pairs of labels </a:t>
                </a:r>
                <a14:m>
                  <m:oMath xmlns:m="http://schemas.openxmlformats.org/officeDocument/2006/math">
                    <m:r>
                      <a:rPr lang="en-US" sz="2800" i="1" dirty="0" smtClean="0">
                        <a:latin typeface="Cambria Math" panose="02040503050406030204" pitchFamily="18" charset="0"/>
                      </a:rPr>
                      <m:t>(</m:t>
                    </m:r>
                    <m:r>
                      <a:rPr lang="en-US" sz="2800" i="1" dirty="0" err="1" smtClean="0">
                        <a:latin typeface="Cambria Math" panose="02040503050406030204" pitchFamily="18" charset="0"/>
                      </a:rPr>
                      <m:t>𝑓</m:t>
                    </m:r>
                    <m:r>
                      <a:rPr lang="en-US" sz="2800" i="1" dirty="0" err="1" smtClean="0">
                        <a:latin typeface="Cambria Math" panose="02040503050406030204" pitchFamily="18" charset="0"/>
                      </a:rPr>
                      <m:t>,</m:t>
                    </m:r>
                    <m:r>
                      <a:rPr lang="en-US" sz="2800" i="1" dirty="0" err="1" smtClean="0">
                        <a:latin typeface="Cambria Math" panose="02040503050406030204" pitchFamily="18" charset="0"/>
                      </a:rPr>
                      <m:t>𝑔</m:t>
                    </m:r>
                    <m:r>
                      <a:rPr lang="en-US" sz="2800" i="1" dirty="0" smtClean="0">
                        <a:latin typeface="Cambria Math" panose="02040503050406030204" pitchFamily="18" charset="0"/>
                      </a:rPr>
                      <m:t>)</m:t>
                    </m:r>
                  </m:oMath>
                </a14:m>
                <a:r>
                  <a:rPr lang="en-US" sz="2800" dirty="0" smtClean="0"/>
                  <a:t> (called twin steps) </a:t>
                </a:r>
              </a:p>
              <a:p>
                <a:pPr marL="0" indent="0">
                  <a:buNone/>
                </a:pPr>
                <a:endParaRPr lang="en-US" sz="2800" dirty="0"/>
              </a:p>
              <a:p>
                <a:pPr lvl="1"/>
                <a:endParaRPr lang="en-US" sz="2400" b="0" dirty="0" smtClean="0"/>
              </a:p>
              <a:p>
                <a:pPr marL="0" indent="0">
                  <a:buNone/>
                </a:pPr>
                <a:endParaRPr lang="en-US" sz="2800" b="0" dirty="0" smtClean="0"/>
              </a:p>
              <a:p>
                <a:pPr marL="0" indent="0">
                  <a:buNone/>
                </a:pPr>
                <a:endParaRPr lang="en-US" sz="2800" b="0" dirty="0" smtClean="0"/>
              </a:p>
              <a:p>
                <a:pPr marL="0" indent="0">
                  <a:buNone/>
                </a:pPr>
                <a:endParaRPr lang="en-US" dirty="0" smtClean="0"/>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33" t="-2022" r="-2741"/>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1134373" y="5072762"/>
            <a:ext cx="6875253" cy="1053401"/>
          </a:xfrm>
          <a:prstGeom prst="rect">
            <a:avLst/>
          </a:prstGeom>
        </p:spPr>
      </p:pic>
    </p:spTree>
    <p:extLst>
      <p:ext uri="{BB962C8B-B14F-4D97-AF65-F5344CB8AC3E}">
        <p14:creationId xmlns:p14="http://schemas.microsoft.com/office/powerpoint/2010/main" val="60443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Merge Over All Twin Computations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800" dirty="0" smtClean="0">
                    <a:latin typeface="+mn-lt"/>
                    <a:ea typeface="Cambria Math" panose="02040503050406030204" pitchFamily="18" charset="0"/>
                  </a:rPr>
                  <a:t>The set of all possible alignments </a:t>
                </a:r>
                <a14:m>
                  <m:oMath xmlns:m="http://schemas.openxmlformats.org/officeDocument/2006/math">
                    <m:r>
                      <a:rPr lang="en-US" sz="2800" b="0" i="1" smtClean="0">
                        <a:latin typeface="Cambria Math" panose="02040503050406030204" pitchFamily="18" charset="0"/>
                        <a:ea typeface="Cambria Math" panose="02040503050406030204" pitchFamily="18" charset="0"/>
                      </a:rPr>
                      <m:t>𝐴</m:t>
                    </m:r>
                    <m:d>
                      <m:dPr>
                        <m:ctrlPr>
                          <a:rPr lang="en-US" sz="2800" b="0" i="1" smtClean="0">
                            <a:latin typeface="Cambria Math" panose="02040503050406030204" pitchFamily="18" charset="0"/>
                            <a:ea typeface="Cambria Math" panose="02040503050406030204" pitchFamily="18" charset="0"/>
                          </a:rPr>
                        </m:ctrlPr>
                      </m:dPr>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𝜋</m:t>
                            </m:r>
                          </m:e>
                          <m:sub>
                            <m:r>
                              <a:rPr lang="en-US" sz="2800" b="0" i="1" smtClean="0">
                                <a:latin typeface="Cambria Math" panose="02040503050406030204" pitchFamily="18" charset="0"/>
                                <a:ea typeface="Cambria Math" panose="02040503050406030204" pitchFamily="18" charset="0"/>
                              </a:rPr>
                              <m:t>1</m:t>
                            </m:r>
                          </m:sub>
                        </m:sSub>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𝜋</m:t>
                            </m:r>
                          </m:e>
                          <m:sub>
                            <m:r>
                              <a:rPr lang="en-US" sz="2800" b="0" i="1" smtClean="0">
                                <a:latin typeface="Cambria Math" panose="02040503050406030204" pitchFamily="18" charset="0"/>
                                <a:ea typeface="Cambria Math" panose="02040503050406030204" pitchFamily="18" charset="0"/>
                              </a:rPr>
                              <m:t>2</m:t>
                            </m:r>
                          </m:sub>
                        </m:sSub>
                      </m:e>
                    </m:d>
                    <m:r>
                      <a:rPr lang="en-US" sz="2800" b="0" i="1" smtClean="0">
                        <a:latin typeface="Cambria Math" panose="02040503050406030204" pitchFamily="18" charset="0"/>
                        <a:ea typeface="Cambria Math" panose="02040503050406030204" pitchFamily="18" charset="0"/>
                      </a:rPr>
                      <m:t> </m:t>
                    </m:r>
                  </m:oMath>
                </a14:m>
                <a:r>
                  <a:rPr lang="en-US" sz="2800" b="0" dirty="0" smtClean="0"/>
                  <a:t>is recursively defined by</a:t>
                </a:r>
              </a:p>
              <a:p>
                <a:pPr marL="0" indent="0">
                  <a:buNone/>
                </a:pPr>
                <a:endParaRPr lang="en-US" sz="2400" b="0" dirty="0" smtClean="0"/>
              </a:p>
              <a:p>
                <a:pPr marL="0" indent="0">
                  <a:buNone/>
                </a:pPr>
                <a:endParaRPr lang="en-US" sz="2400" b="0" dirty="0" smtClean="0"/>
              </a:p>
              <a:p>
                <a:pPr marL="0" indent="0">
                  <a:buNone/>
                </a:pPr>
                <a:endParaRPr lang="en-US" sz="2800" b="0" dirty="0" smtClean="0"/>
              </a:p>
              <a:p>
                <a:pPr marL="0" indent="0">
                  <a:buNone/>
                </a:pPr>
                <a:endParaRPr lang="en-US" sz="2800" b="0" dirty="0" smtClean="0"/>
              </a:p>
              <a:p>
                <a:pPr marL="0" indent="0">
                  <a:buNone/>
                </a:pPr>
                <a:endParaRPr lang="en-US" dirty="0" smtClean="0"/>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33" t="-1348"/>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1091919" y="2743200"/>
            <a:ext cx="6960162" cy="3200400"/>
          </a:xfrm>
          <a:prstGeom prst="rect">
            <a:avLst/>
          </a:prstGeom>
        </p:spPr>
      </p:pic>
    </p:spTree>
    <p:extLst>
      <p:ext uri="{BB962C8B-B14F-4D97-AF65-F5344CB8AC3E}">
        <p14:creationId xmlns:p14="http://schemas.microsoft.com/office/powerpoint/2010/main" val="3046548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Merge Over All Twin Computations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800" dirty="0" smtClean="0"/>
                  <a:t>An alignment of two sequences of labels of a </a:t>
                </a:r>
                <a:r>
                  <a:rPr lang="en-US" sz="2800" dirty="0"/>
                  <a:t>CFG, </a:t>
                </a:r>
                <a14:m>
                  <m:oMath xmlns:m="http://schemas.openxmlformats.org/officeDocument/2006/math">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𝜋</m:t>
                        </m:r>
                      </m:e>
                      <m:sub>
                        <m:r>
                          <a:rPr lang="en-US" sz="2800" b="0" i="1" dirty="0" smtClean="0">
                            <a:latin typeface="Cambria Math" panose="02040503050406030204" pitchFamily="18" charset="0"/>
                          </a:rPr>
                          <m:t>1</m:t>
                        </m:r>
                      </m:sub>
                    </m:sSub>
                  </m:oMath>
                </a14:m>
                <a:r>
                  <a:rPr lang="en-US" sz="2800" dirty="0"/>
                  <a:t> and </a:t>
                </a:r>
                <a14:m>
                  <m:oMath xmlns:m="http://schemas.openxmlformats.org/officeDocument/2006/math">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𝜋</m:t>
                        </m:r>
                      </m:e>
                      <m:sub>
                        <m:r>
                          <a:rPr lang="en-US" sz="2800" b="0" i="1" dirty="0" smtClean="0">
                            <a:latin typeface="Cambria Math" panose="02040503050406030204" pitchFamily="18" charset="0"/>
                          </a:rPr>
                          <m:t>2</m:t>
                        </m:r>
                      </m:sub>
                    </m:sSub>
                  </m:oMath>
                </a14:m>
                <a:r>
                  <a:rPr lang="en-US" sz="2800" dirty="0"/>
                  <a:t>, is a sequence of twin steps </a:t>
                </a:r>
                <a14:m>
                  <m:oMath xmlns:m="http://schemas.openxmlformats.org/officeDocument/2006/math">
                    <m:r>
                      <a:rPr lang="en-US" sz="2800" b="0" i="1" dirty="0" smtClean="0">
                        <a:latin typeface="Cambria Math" panose="02040503050406030204" pitchFamily="18" charset="0"/>
                      </a:rPr>
                      <m:t>𝜔</m:t>
                    </m:r>
                  </m:oMath>
                </a14:m>
                <a:r>
                  <a:rPr lang="en-US" sz="2800" dirty="0"/>
                  <a:t> r</a:t>
                </a:r>
                <a:r>
                  <a:rPr lang="en-US" sz="2800" dirty="0" smtClean="0"/>
                  <a:t>epresenting both </a:t>
                </a:r>
                <a:r>
                  <a:rPr lang="en-US" sz="2800" dirty="0"/>
                  <a:t>of the original </a:t>
                </a:r>
                <a:r>
                  <a:rPr lang="en-US" sz="2800" dirty="0" smtClean="0"/>
                  <a:t>runs</a:t>
                </a:r>
              </a:p>
              <a:p>
                <a:r>
                  <a:rPr lang="en-US" sz="2800" b="0" dirty="0" smtClean="0"/>
                  <a:t>If </a:t>
                </a:r>
                <a14:m>
                  <m:oMath xmlns:m="http://schemas.openxmlformats.org/officeDocument/2006/math">
                    <m:r>
                      <a:rPr lang="en-US" sz="2800" i="1" dirty="0">
                        <a:latin typeface="Cambria Math" panose="02040503050406030204" pitchFamily="18" charset="0"/>
                      </a:rPr>
                      <m:t>𝑠</m:t>
                    </m:r>
                    <m:r>
                      <a:rPr lang="en-US" sz="2800" i="1" dirty="0">
                        <a:latin typeface="Cambria Math" panose="02040503050406030204" pitchFamily="18" charset="0"/>
                      </a:rPr>
                      <m:t>=</m:t>
                    </m:r>
                    <m:d>
                      <m:dPr>
                        <m:begChr m:val="⟦"/>
                        <m:endChr m:val="⟧"/>
                        <m:ctrlPr>
                          <a:rPr lang="en-US" sz="2800" i="1" dirty="0">
                            <a:latin typeface="Cambria Math" panose="02040503050406030204" pitchFamily="18" charset="0"/>
                            <a:ea typeface="Cambria Math" panose="02040503050406030204" pitchFamily="18" charset="0"/>
                          </a:rPr>
                        </m:ctrlPr>
                      </m:dPr>
                      <m:e>
                        <m:sSub>
                          <m:sSubPr>
                            <m:ctrlPr>
                              <a:rPr lang="en-US" sz="2800" i="1" dirty="0">
                                <a:latin typeface="Cambria Math" panose="02040503050406030204" pitchFamily="18" charset="0"/>
                                <a:ea typeface="Cambria Math" panose="02040503050406030204" pitchFamily="18" charset="0"/>
                              </a:rPr>
                            </m:ctrlPr>
                          </m:sSubPr>
                          <m:e>
                            <m:r>
                              <a:rPr lang="en-US" sz="2800" i="1" dirty="0">
                                <a:latin typeface="Cambria Math" panose="02040503050406030204" pitchFamily="18" charset="0"/>
                                <a:ea typeface="Cambria Math" panose="02040503050406030204" pitchFamily="18" charset="0"/>
                              </a:rPr>
                              <m:t>𝜋</m:t>
                            </m:r>
                          </m:e>
                          <m:sub>
                            <m:r>
                              <a:rPr lang="en-US" sz="2800" i="1" dirty="0">
                                <a:latin typeface="Cambria Math" panose="02040503050406030204" pitchFamily="18" charset="0"/>
                                <a:ea typeface="Cambria Math" panose="02040503050406030204" pitchFamily="18" charset="0"/>
                              </a:rPr>
                              <m:t>1</m:t>
                            </m:r>
                          </m:sub>
                        </m:sSub>
                      </m:e>
                    </m:d>
                    <m:sSub>
                      <m:sSubPr>
                        <m:ctrlPr>
                          <a:rPr lang="en-US" sz="2800" i="1" dirty="0">
                            <a:latin typeface="Cambria Math" panose="02040503050406030204" pitchFamily="18" charset="0"/>
                            <a:ea typeface="Cambria Math" panose="02040503050406030204" pitchFamily="18" charset="0"/>
                          </a:rPr>
                        </m:ctrlPr>
                      </m:sSubPr>
                      <m:e>
                        <m:r>
                          <a:rPr lang="en-US" sz="2800" i="1" dirty="0">
                            <a:latin typeface="Cambria Math" panose="02040503050406030204" pitchFamily="18" charset="0"/>
                            <a:ea typeface="Cambria Math" panose="02040503050406030204" pitchFamily="18" charset="0"/>
                          </a:rPr>
                          <m:t>𝑠</m:t>
                        </m:r>
                      </m:e>
                      <m:sub>
                        <m:r>
                          <a:rPr lang="en-US" sz="2800" i="1" dirty="0">
                            <a:latin typeface="Cambria Math" panose="02040503050406030204" pitchFamily="18" charset="0"/>
                            <a:ea typeface="Cambria Math" panose="02040503050406030204" pitchFamily="18" charset="0"/>
                          </a:rPr>
                          <m:t>0</m:t>
                        </m:r>
                      </m:sub>
                    </m:sSub>
                  </m:oMath>
                </a14:m>
                <a:r>
                  <a:rPr lang="en-US" sz="2800" dirty="0"/>
                  <a:t> </a:t>
                </a:r>
                <a:r>
                  <a:rPr lang="en-US" sz="2800" dirty="0" smtClean="0"/>
                  <a:t>, </a:t>
                </a:r>
                <a14:m>
                  <m:oMath xmlns:m="http://schemas.openxmlformats.org/officeDocument/2006/math">
                    <m:r>
                      <a:rPr lang="en-US" sz="2800" i="1" dirty="0">
                        <a:latin typeface="Cambria Math" panose="02040503050406030204" pitchFamily="18" charset="0"/>
                      </a:rPr>
                      <m:t>𝑡</m:t>
                    </m:r>
                    <m:r>
                      <a:rPr lang="en-US" sz="2800" i="1" dirty="0">
                        <a:latin typeface="Cambria Math" panose="02040503050406030204" pitchFamily="18" charset="0"/>
                      </a:rPr>
                      <m:t>=</m:t>
                    </m:r>
                    <m:d>
                      <m:dPr>
                        <m:begChr m:val="⟦"/>
                        <m:endChr m:val="⟧"/>
                        <m:ctrlPr>
                          <a:rPr lang="en-US" sz="2800" i="1" dirty="0">
                            <a:latin typeface="Cambria Math" panose="02040503050406030204" pitchFamily="18" charset="0"/>
                            <a:ea typeface="Cambria Math" panose="02040503050406030204" pitchFamily="18" charset="0"/>
                          </a:rPr>
                        </m:ctrlPr>
                      </m:dPr>
                      <m:e>
                        <m:sSub>
                          <m:sSubPr>
                            <m:ctrlPr>
                              <a:rPr lang="en-US" sz="2800" i="1" dirty="0">
                                <a:latin typeface="Cambria Math" panose="02040503050406030204" pitchFamily="18" charset="0"/>
                                <a:ea typeface="Cambria Math" panose="02040503050406030204" pitchFamily="18" charset="0"/>
                              </a:rPr>
                            </m:ctrlPr>
                          </m:sSubPr>
                          <m:e>
                            <m:r>
                              <a:rPr lang="en-US" sz="2800" i="1" dirty="0">
                                <a:latin typeface="Cambria Math" panose="02040503050406030204" pitchFamily="18" charset="0"/>
                                <a:ea typeface="Cambria Math" panose="02040503050406030204" pitchFamily="18" charset="0"/>
                              </a:rPr>
                              <m:t>𝜋</m:t>
                            </m:r>
                          </m:e>
                          <m:sub>
                            <m:r>
                              <a:rPr lang="en-US" sz="2800" i="1" dirty="0">
                                <a:latin typeface="Cambria Math" panose="02040503050406030204" pitchFamily="18" charset="0"/>
                                <a:ea typeface="Cambria Math" panose="02040503050406030204" pitchFamily="18" charset="0"/>
                              </a:rPr>
                              <m:t>2</m:t>
                            </m:r>
                          </m:sub>
                        </m:sSub>
                      </m:e>
                    </m:d>
                    <m:sSub>
                      <m:sSubPr>
                        <m:ctrlPr>
                          <a:rPr lang="en-US" sz="2800" i="1" dirty="0">
                            <a:latin typeface="Cambria Math" panose="02040503050406030204" pitchFamily="18" charset="0"/>
                            <a:ea typeface="Cambria Math" panose="02040503050406030204" pitchFamily="18" charset="0"/>
                          </a:rPr>
                        </m:ctrlPr>
                      </m:sSubPr>
                      <m:e>
                        <m:r>
                          <a:rPr lang="en-US" sz="2800" i="1" dirty="0">
                            <a:latin typeface="Cambria Math" panose="02040503050406030204" pitchFamily="18" charset="0"/>
                            <a:ea typeface="Cambria Math" panose="02040503050406030204" pitchFamily="18" charset="0"/>
                          </a:rPr>
                          <m:t>𝑡</m:t>
                        </m:r>
                      </m:e>
                      <m:sub>
                        <m:r>
                          <a:rPr lang="en-US" sz="2800" i="1" dirty="0">
                            <a:latin typeface="Cambria Math" panose="02040503050406030204" pitchFamily="18" charset="0"/>
                            <a:ea typeface="Cambria Math" panose="02040503050406030204" pitchFamily="18" charset="0"/>
                          </a:rPr>
                          <m:t>0</m:t>
                        </m:r>
                      </m:sub>
                    </m:sSub>
                  </m:oMath>
                </a14:m>
                <a:r>
                  <a:rPr lang="en-US" sz="2800" b="0" dirty="0" smtClean="0"/>
                  <a:t> , </a:t>
                </a:r>
                <a14:m>
                  <m:oMath xmlns:m="http://schemas.openxmlformats.org/officeDocument/2006/math">
                    <m:r>
                      <a:rPr lang="en-US" sz="2800" b="0" i="1" smtClean="0">
                        <a:latin typeface="Cambria Math" panose="02040503050406030204" pitchFamily="18" charset="0"/>
                      </a:rPr>
                      <m:t>𝜔</m:t>
                    </m:r>
                    <m:r>
                      <a:rPr lang="en-US" sz="2800" b="0" i="1" smtClean="0">
                        <a:latin typeface="Cambria Math" panose="02040503050406030204" pitchFamily="18" charset="0"/>
                      </a:rPr>
                      <m:t>∈</m:t>
                    </m:r>
                    <m:r>
                      <a:rPr lang="en-US" sz="2800" i="1">
                        <a:latin typeface="Cambria Math" panose="02040503050406030204" pitchFamily="18" charset="0"/>
                        <a:ea typeface="Cambria Math" panose="02040503050406030204" pitchFamily="18" charset="0"/>
                      </a:rPr>
                      <m:t>𝐴</m:t>
                    </m:r>
                    <m:d>
                      <m:dPr>
                        <m:ctrlPr>
                          <a:rPr lang="en-US" sz="2800" i="1">
                            <a:latin typeface="Cambria Math" panose="02040503050406030204" pitchFamily="18" charset="0"/>
                            <a:ea typeface="Cambria Math" panose="02040503050406030204" pitchFamily="18" charset="0"/>
                          </a:rPr>
                        </m:ctrlPr>
                      </m:dPr>
                      <m:e>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𝜋</m:t>
                            </m:r>
                          </m:e>
                          <m:sub>
                            <m:r>
                              <a:rPr lang="en-US" sz="2800" i="1">
                                <a:latin typeface="Cambria Math" panose="02040503050406030204" pitchFamily="18" charset="0"/>
                                <a:ea typeface="Cambria Math" panose="02040503050406030204" pitchFamily="18" charset="0"/>
                              </a:rPr>
                              <m:t>1</m:t>
                            </m:r>
                          </m:sub>
                        </m:sSub>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𝜋</m:t>
                            </m:r>
                          </m:e>
                          <m:sub>
                            <m:r>
                              <a:rPr lang="en-US" sz="2800" i="1">
                                <a:latin typeface="Cambria Math" panose="02040503050406030204" pitchFamily="18" charset="0"/>
                                <a:ea typeface="Cambria Math" panose="02040503050406030204" pitchFamily="18" charset="0"/>
                              </a:rPr>
                              <m:t>2</m:t>
                            </m:r>
                          </m:sub>
                        </m:sSub>
                      </m:e>
                    </m:d>
                  </m:oMath>
                </a14:m>
                <a:r>
                  <a:rPr lang="en-US" sz="2800" b="0" dirty="0" smtClean="0"/>
                  <a:t> and   </a:t>
                </a:r>
                <a14:m>
                  <m:oMath xmlns:m="http://schemas.openxmlformats.org/officeDocument/2006/math">
                    <m:r>
                      <a:rPr lang="en-US" sz="2800" b="0" i="1" smtClean="0">
                        <a:latin typeface="Cambria Math" panose="02040503050406030204" pitchFamily="18" charset="0"/>
                      </a:rPr>
                      <m:t>𝜔</m:t>
                    </m:r>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𝑔</m:t>
                            </m:r>
                          </m:e>
                          <m:sub>
                            <m:r>
                              <a:rPr lang="en-US" sz="2800" b="0" i="1" smtClean="0">
                                <a:latin typeface="Cambria Math" panose="02040503050406030204" pitchFamily="18" charset="0"/>
                              </a:rPr>
                              <m:t>1</m:t>
                            </m:r>
                          </m:sub>
                        </m:sSub>
                      </m:e>
                    </m:d>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𝑛</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𝑔</m:t>
                            </m:r>
                          </m:e>
                          <m:sub>
                            <m:r>
                              <a:rPr lang="en-US" sz="2800" b="0" i="1" smtClean="0">
                                <a:latin typeface="Cambria Math" panose="02040503050406030204" pitchFamily="18" charset="0"/>
                              </a:rPr>
                              <m:t>𝑛</m:t>
                            </m:r>
                          </m:sub>
                        </m:sSub>
                      </m:e>
                    </m:d>
                  </m:oMath>
                </a14:m>
                <a:r>
                  <a:rPr lang="en-US" sz="2800" b="0" dirty="0" smtClean="0"/>
                  <a:t> then </a:t>
                </a:r>
                <a14:m>
                  <m:oMath xmlns:m="http://schemas.openxmlformats.org/officeDocument/2006/math">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𝑠</m:t>
                        </m:r>
                        <m:r>
                          <a:rPr lang="en-US" sz="2800" b="0" i="1" smtClean="0">
                            <a:latin typeface="Cambria Math" panose="02040503050406030204" pitchFamily="18" charset="0"/>
                          </a:rPr>
                          <m:t>,</m:t>
                        </m:r>
                        <m:r>
                          <a:rPr lang="en-US" sz="2800" b="0" i="1" smtClean="0">
                            <a:latin typeface="Cambria Math" panose="02040503050406030204" pitchFamily="18" charset="0"/>
                          </a:rPr>
                          <m:t>𝑡</m:t>
                        </m:r>
                      </m:e>
                    </m:d>
                    <m:r>
                      <a:rPr lang="en-US" sz="2800" b="0" i="1" smtClean="0">
                        <a:latin typeface="Cambria Math" panose="02040503050406030204" pitchFamily="18" charset="0"/>
                      </a:rPr>
                      <m:t>=</m:t>
                    </m:r>
                    <m:d>
                      <m:dPr>
                        <m:begChr m:val="⟦"/>
                        <m:endChr m:val="⟧"/>
                        <m:ctrlPr>
                          <a:rPr lang="en-US" sz="2800" i="1" dirty="0">
                            <a:latin typeface="Cambria Math" panose="02040503050406030204" pitchFamily="18" charset="0"/>
                            <a:ea typeface="Cambria Math" panose="02040503050406030204" pitchFamily="18" charset="0"/>
                          </a:rPr>
                        </m:ctrlPr>
                      </m:dPr>
                      <m:e>
                        <m:r>
                          <a:rPr lang="en-US" sz="2800" b="0" i="1" dirty="0" smtClean="0">
                            <a:latin typeface="Cambria Math" panose="02040503050406030204" pitchFamily="18" charset="0"/>
                            <a:ea typeface="Cambria Math" panose="02040503050406030204" pitchFamily="18" charset="0"/>
                          </a:rPr>
                          <m:t>𝜔</m:t>
                        </m:r>
                      </m:e>
                    </m:d>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0</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0</m:t>
                        </m:r>
                      </m:sub>
                    </m:sSub>
                    <m:r>
                      <a:rPr lang="en-US" sz="2800" b="0" i="1" smtClean="0">
                        <a:latin typeface="Cambria Math" panose="02040503050406030204" pitchFamily="18" charset="0"/>
                      </a:rPr>
                      <m:t>)</m:t>
                    </m:r>
                  </m:oMath>
                </a14:m>
                <a:endParaRPr lang="en-US" sz="2800" b="0" dirty="0" smtClean="0"/>
              </a:p>
              <a:p>
                <a:r>
                  <a:rPr lang="en-US" sz="2800" dirty="0" smtClean="0"/>
                  <a:t>For an abstract value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𝑑</m:t>
                        </m:r>
                      </m:e>
                      <m:sub>
                        <m:r>
                          <a:rPr lang="en-US" sz="2800" b="0" i="1" smtClean="0">
                            <a:latin typeface="Cambria Math" panose="02040503050406030204" pitchFamily="18" charset="0"/>
                          </a:rPr>
                          <m:t>0</m:t>
                        </m:r>
                      </m:sub>
                    </m:sSub>
                  </m:oMath>
                </a14:m>
                <a:r>
                  <a:rPr lang="en-US" sz="2800" dirty="0" smtClean="0"/>
                  <a:t>, </a:t>
                </a:r>
                <a:r>
                  <a:rPr lang="en-US" sz="2800" u="sng" dirty="0" smtClean="0"/>
                  <a:t>the most precise</a:t>
                </a:r>
                <a:r>
                  <a:rPr lang="en-US" sz="2800" dirty="0" smtClean="0"/>
                  <a:t> abstract value </a:t>
                </a:r>
                <a14:m>
                  <m:oMath xmlns:m="http://schemas.openxmlformats.org/officeDocument/2006/math">
                    <m:r>
                      <a:rPr lang="en-US" sz="2800" b="0" i="1" smtClean="0">
                        <a:latin typeface="Cambria Math" panose="02040503050406030204" pitchFamily="18" charset="0"/>
                      </a:rPr>
                      <m:t>𝑑</m:t>
                    </m:r>
                  </m:oMath>
                </a14:m>
                <a:r>
                  <a:rPr lang="en-US" sz="2800" b="0" dirty="0" smtClean="0"/>
                  <a:t> that can be composed using the abstract semantics of twin steps:</a:t>
                </a:r>
                <a:endParaRPr lang="en-US" dirty="0" smtClean="0"/>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33" t="-1348"/>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2895600" y="5360060"/>
            <a:ext cx="3433763" cy="964540"/>
          </a:xfrm>
          <a:prstGeom prst="rect">
            <a:avLst/>
          </a:prstGeom>
        </p:spPr>
      </p:pic>
    </p:spTree>
    <p:extLst>
      <p:ext uri="{BB962C8B-B14F-4D97-AF65-F5344CB8AC3E}">
        <p14:creationId xmlns:p14="http://schemas.microsoft.com/office/powerpoint/2010/main" val="597157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Merge Over All Twin Computations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600" dirty="0" smtClean="0"/>
                  <a:t>Given a CFG </a:t>
                </a:r>
                <a14:m>
                  <m:oMath xmlns:m="http://schemas.openxmlformats.org/officeDocument/2006/math">
                    <m:r>
                      <a:rPr lang="en-US" sz="2600" i="1" dirty="0">
                        <a:latin typeface="Cambria Math" panose="02040503050406030204" pitchFamily="18" charset="0"/>
                      </a:rPr>
                      <m:t>𝐺</m:t>
                    </m:r>
                    <m:r>
                      <a:rPr lang="en-US" sz="2600" i="1" dirty="0">
                        <a:latin typeface="Cambria Math" panose="02040503050406030204" pitchFamily="18" charset="0"/>
                      </a:rPr>
                      <m:t>=(</m:t>
                    </m:r>
                    <m:r>
                      <a:rPr lang="en-US" sz="2600" i="1" dirty="0">
                        <a:latin typeface="Cambria Math" panose="02040503050406030204" pitchFamily="18" charset="0"/>
                      </a:rPr>
                      <m:t>𝑁</m:t>
                    </m:r>
                    <m:r>
                      <a:rPr lang="en-US" sz="2600" i="1" dirty="0">
                        <a:latin typeface="Cambria Math" panose="02040503050406030204" pitchFamily="18" charset="0"/>
                      </a:rPr>
                      <m:t>,</m:t>
                    </m:r>
                    <m:r>
                      <a:rPr lang="en-US" sz="2600" i="1" dirty="0">
                        <a:latin typeface="Cambria Math" panose="02040503050406030204" pitchFamily="18" charset="0"/>
                      </a:rPr>
                      <m:t>𝐸</m:t>
                    </m:r>
                    <m:r>
                      <a:rPr lang="en-US" sz="2600" i="1" dirty="0">
                        <a:latin typeface="Cambria Math" panose="02040503050406030204" pitchFamily="18" charset="0"/>
                      </a:rPr>
                      <m:t>, </m:t>
                    </m:r>
                    <m:sSub>
                      <m:sSubPr>
                        <m:ctrlPr>
                          <a:rPr lang="en-US" sz="2600" i="1" dirty="0">
                            <a:latin typeface="Cambria Math" panose="02040503050406030204" pitchFamily="18" charset="0"/>
                          </a:rPr>
                        </m:ctrlPr>
                      </m:sSubPr>
                      <m:e>
                        <m:r>
                          <a:rPr lang="en-US" sz="2600" i="1" dirty="0" err="1">
                            <a:latin typeface="Cambria Math" panose="02040503050406030204" pitchFamily="18" charset="0"/>
                          </a:rPr>
                          <m:t>𝑛</m:t>
                        </m:r>
                      </m:e>
                      <m:sub>
                        <m:r>
                          <a:rPr lang="en-US" sz="2600" i="1" dirty="0" err="1">
                            <a:latin typeface="Cambria Math" panose="02040503050406030204" pitchFamily="18" charset="0"/>
                          </a:rPr>
                          <m:t>𝑖𝑛</m:t>
                        </m:r>
                      </m:sub>
                    </m:sSub>
                    <m:r>
                      <a:rPr lang="en-US" sz="2600" i="1" dirty="0">
                        <a:latin typeface="Cambria Math" panose="02040503050406030204" pitchFamily="18" charset="0"/>
                      </a:rPr>
                      <m:t>, </m:t>
                    </m:r>
                    <m:sSub>
                      <m:sSubPr>
                        <m:ctrlPr>
                          <a:rPr lang="en-US" sz="2600" i="1" dirty="0">
                            <a:latin typeface="Cambria Math" panose="02040503050406030204" pitchFamily="18" charset="0"/>
                          </a:rPr>
                        </m:ctrlPr>
                      </m:sSubPr>
                      <m:e>
                        <m:r>
                          <a:rPr lang="en-US" sz="2600" i="1" dirty="0">
                            <a:latin typeface="Cambria Math" panose="02040503050406030204" pitchFamily="18" charset="0"/>
                          </a:rPr>
                          <m:t>𝑛</m:t>
                        </m:r>
                      </m:e>
                      <m:sub>
                        <m:r>
                          <a:rPr lang="en-US" sz="2600" i="1" dirty="0">
                            <a:latin typeface="Cambria Math" panose="02040503050406030204" pitchFamily="18" charset="0"/>
                          </a:rPr>
                          <m:t>𝑓𝑖</m:t>
                        </m:r>
                      </m:sub>
                    </m:sSub>
                    <m:r>
                      <a:rPr lang="en-US" sz="2600" i="1" dirty="0">
                        <a:latin typeface="Cambria Math" panose="02040503050406030204" pitchFamily="18" charset="0"/>
                      </a:rPr>
                      <m:t>)</m:t>
                    </m:r>
                  </m:oMath>
                </a14:m>
                <a:r>
                  <a:rPr lang="en-US" sz="2600" dirty="0"/>
                  <a:t> and </a:t>
                </a:r>
                <a:r>
                  <a:rPr lang="en-US" sz="2600" dirty="0" smtClean="0"/>
                  <a:t>the initial </a:t>
                </a:r>
                <a:r>
                  <a:rPr lang="en-US" sz="2600" dirty="0"/>
                  <a:t>abstract value </a:t>
                </a:r>
                <a14:m>
                  <m:oMath xmlns:m="http://schemas.openxmlformats.org/officeDocument/2006/math">
                    <m:sSub>
                      <m:sSubPr>
                        <m:ctrlPr>
                          <a:rPr lang="en-US" sz="2600" b="0" i="1" dirty="0" smtClean="0">
                            <a:latin typeface="Cambria Math" panose="02040503050406030204" pitchFamily="18" charset="0"/>
                          </a:rPr>
                        </m:ctrlPr>
                      </m:sSubPr>
                      <m:e>
                        <m:r>
                          <a:rPr lang="en-US" sz="2600" i="1" dirty="0" smtClean="0">
                            <a:latin typeface="Cambria Math" panose="02040503050406030204" pitchFamily="18" charset="0"/>
                          </a:rPr>
                          <m:t>𝑑</m:t>
                        </m:r>
                      </m:e>
                      <m:sub>
                        <m:r>
                          <a:rPr lang="en-US" sz="2600" i="1" dirty="0" smtClean="0">
                            <a:latin typeface="Cambria Math" panose="02040503050406030204" pitchFamily="18" charset="0"/>
                          </a:rPr>
                          <m:t>0</m:t>
                        </m:r>
                      </m:sub>
                    </m:sSub>
                  </m:oMath>
                </a14:m>
                <a:r>
                  <a:rPr lang="en-US" sz="2600" dirty="0"/>
                  <a:t>, the merge over all twin </a:t>
                </a:r>
                <a:r>
                  <a:rPr lang="en-US" sz="2600" dirty="0" smtClean="0"/>
                  <a:t>computations solution </a:t>
                </a:r>
                <a:r>
                  <a:rPr lang="en-US" sz="2600" dirty="0"/>
                  <a:t>is </a:t>
                </a:r>
                <a:r>
                  <a:rPr lang="en-US" sz="2600" dirty="0" smtClean="0"/>
                  <a:t>defined </a:t>
                </a:r>
                <a:r>
                  <a:rPr lang="en-US" sz="2600" dirty="0"/>
                  <a:t>by</a:t>
                </a:r>
                <a:r>
                  <a:rPr lang="en-US" sz="2600" dirty="0" smtClean="0"/>
                  <a:t>:</a:t>
                </a:r>
              </a:p>
              <a:p>
                <a:endParaRPr lang="en-US" sz="2600" dirty="0"/>
              </a:p>
              <a:p>
                <a:endParaRPr lang="en-US" sz="2600" dirty="0" smtClean="0"/>
              </a:p>
              <a:p>
                <a:endParaRPr lang="en-US" sz="2600" dirty="0"/>
              </a:p>
              <a:p>
                <a:pPr lvl="1"/>
                <a:r>
                  <a:rPr lang="en-US" sz="2200" dirty="0" smtClean="0"/>
                  <a:t>The MTC solution can be considered as the extension of the MOP (meet over all paths) solution</a:t>
                </a:r>
              </a:p>
              <a:p>
                <a:r>
                  <a:rPr lang="en-US" sz="2600" dirty="0" smtClean="0"/>
                  <a:t>Theorem - </a:t>
                </a:r>
              </a:p>
              <a:p>
                <a:endParaRPr lang="en-US" sz="26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111" t="-943" r="-1481"/>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1447800" y="3124200"/>
            <a:ext cx="6324600" cy="1152155"/>
          </a:xfrm>
          <a:prstGeom prst="rect">
            <a:avLst/>
          </a:prstGeom>
        </p:spPr>
      </p:pic>
      <p:pic>
        <p:nvPicPr>
          <p:cNvPr id="6" name="Picture 5"/>
          <p:cNvPicPr>
            <a:picLocks noChangeAspect="1"/>
          </p:cNvPicPr>
          <p:nvPr/>
        </p:nvPicPr>
        <p:blipFill>
          <a:blip r:embed="rId5"/>
          <a:stretch>
            <a:fillRect/>
          </a:stretch>
        </p:blipFill>
        <p:spPr>
          <a:xfrm>
            <a:off x="1981200" y="5638800"/>
            <a:ext cx="5514975" cy="427956"/>
          </a:xfrm>
          <a:prstGeom prst="rect">
            <a:avLst/>
          </a:prstGeom>
        </p:spPr>
      </p:pic>
    </p:spTree>
    <p:extLst>
      <p:ext uri="{BB962C8B-B14F-4D97-AF65-F5344CB8AC3E}">
        <p14:creationId xmlns:p14="http://schemas.microsoft.com/office/powerpoint/2010/main" val="3335686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Merge Over All Twin Computations</a:t>
            </a:r>
            <a:endParaRPr lang="en-US" dirty="0"/>
          </a:p>
        </p:txBody>
      </p:sp>
      <p:sp>
        <p:nvSpPr>
          <p:cNvPr id="3" name="Content Placeholder 2"/>
          <p:cNvSpPr>
            <a:spLocks noGrp="1"/>
          </p:cNvSpPr>
          <p:nvPr>
            <p:ph idx="1"/>
          </p:nvPr>
        </p:nvSpPr>
        <p:spPr/>
        <p:txBody>
          <a:bodyPr>
            <a:normAutofit/>
          </a:bodyPr>
          <a:lstStyle/>
          <a:p>
            <a:r>
              <a:rPr lang="en-US" sz="2800" dirty="0" smtClean="0"/>
              <a:t>The </a:t>
            </a:r>
            <a:r>
              <a:rPr lang="en-US" sz="2800" dirty="0"/>
              <a:t>MTC solution is an </a:t>
            </a:r>
            <a:r>
              <a:rPr lang="en-US" sz="2800" dirty="0" smtClean="0"/>
              <a:t>abstraction of </a:t>
            </a:r>
            <a:r>
              <a:rPr lang="en-US" sz="2800" dirty="0"/>
              <a:t>all possible pairs of states resulting from any pair </a:t>
            </a:r>
            <a:r>
              <a:rPr lang="en-US" sz="2800" dirty="0" smtClean="0"/>
              <a:t>of executions </a:t>
            </a:r>
            <a:r>
              <a:rPr lang="en-US" sz="2800" dirty="0"/>
              <a:t>of the program</a:t>
            </a:r>
            <a:r>
              <a:rPr lang="en-US" sz="2800" dirty="0" smtClean="0"/>
              <a:t>.</a:t>
            </a:r>
          </a:p>
          <a:p>
            <a:r>
              <a:rPr lang="en-US" sz="2800" dirty="0" smtClean="0"/>
              <a:t>It </a:t>
            </a:r>
            <a:r>
              <a:rPr lang="en-US" sz="2800" dirty="0"/>
              <a:t>might be </a:t>
            </a:r>
            <a:r>
              <a:rPr lang="en-US" sz="2800" dirty="0" smtClean="0"/>
              <a:t>difficult to </a:t>
            </a:r>
            <a:r>
              <a:rPr lang="en-US" sz="2800" dirty="0"/>
              <a:t>compute the </a:t>
            </a:r>
            <a:r>
              <a:rPr lang="en-US" sz="2800" dirty="0" smtClean="0"/>
              <a:t>MTC solution directly. </a:t>
            </a:r>
          </a:p>
          <a:p>
            <a:r>
              <a:rPr lang="en-US" sz="2800" dirty="0" smtClean="0"/>
              <a:t>A fixed alignment for each pair of paths obtained by </a:t>
            </a:r>
            <a:r>
              <a:rPr lang="en-US" sz="2800" dirty="0"/>
              <a:t>constructing a self-composition GG of the </a:t>
            </a:r>
            <a:r>
              <a:rPr lang="en-US" sz="2800" dirty="0" smtClean="0"/>
              <a:t>CFG G.</a:t>
            </a:r>
          </a:p>
          <a:p>
            <a:pPr lvl="1"/>
            <a:r>
              <a:rPr lang="en-US" sz="2200" dirty="0" smtClean="0"/>
              <a:t>Perhaps less precise but still sound solution</a:t>
            </a:r>
          </a:p>
        </p:txBody>
      </p:sp>
    </p:spTree>
    <p:extLst>
      <p:ext uri="{BB962C8B-B14F-4D97-AF65-F5344CB8AC3E}">
        <p14:creationId xmlns:p14="http://schemas.microsoft.com/office/powerpoint/2010/main" val="356426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Merge Over All Twin Computations</a:t>
            </a:r>
            <a:endParaRPr lang="en-US" dirty="0"/>
          </a:p>
        </p:txBody>
      </p:sp>
      <p:pic>
        <p:nvPicPr>
          <p:cNvPr id="4" name="Picture 3"/>
          <p:cNvPicPr>
            <a:picLocks noChangeAspect="1"/>
          </p:cNvPicPr>
          <p:nvPr/>
        </p:nvPicPr>
        <p:blipFill>
          <a:blip r:embed="rId3"/>
          <a:stretch>
            <a:fillRect/>
          </a:stretch>
        </p:blipFill>
        <p:spPr>
          <a:xfrm>
            <a:off x="257175" y="1981200"/>
            <a:ext cx="8629650" cy="2441485"/>
          </a:xfrm>
          <a:prstGeom prst="rect">
            <a:avLst/>
          </a:prstGeom>
        </p:spPr>
      </p:pic>
    </p:spTree>
    <p:extLst>
      <p:ext uri="{BB962C8B-B14F-4D97-AF65-F5344CB8AC3E}">
        <p14:creationId xmlns:p14="http://schemas.microsoft.com/office/powerpoint/2010/main" val="4017442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Merge Over All Twin Computations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4300" y="1600200"/>
                <a:ext cx="8915400" cy="4525963"/>
              </a:xfrm>
            </p:spPr>
            <p:txBody>
              <a:bodyPr>
                <a:normAutofit/>
              </a:bodyPr>
              <a:lstStyle/>
              <a:p>
                <a:r>
                  <a:rPr lang="en-US" sz="2800" dirty="0" smtClean="0"/>
                  <a:t>Given the CFG </a:t>
                </a:r>
                <a14:m>
                  <m:oMath xmlns:m="http://schemas.openxmlformats.org/officeDocument/2006/math">
                    <m:r>
                      <a:rPr lang="en-US" sz="2800" i="1" dirty="0">
                        <a:latin typeface="Cambria Math" panose="02040503050406030204" pitchFamily="18" charset="0"/>
                      </a:rPr>
                      <m:t>𝐺</m:t>
                    </m:r>
                    <m:r>
                      <a:rPr lang="en-US" sz="2800" i="1" dirty="0">
                        <a:latin typeface="Cambria Math" panose="02040503050406030204" pitchFamily="18" charset="0"/>
                      </a:rPr>
                      <m:t>=(</m:t>
                    </m:r>
                    <m:r>
                      <a:rPr lang="en-US" sz="2800" i="1" dirty="0">
                        <a:latin typeface="Cambria Math" panose="02040503050406030204" pitchFamily="18" charset="0"/>
                      </a:rPr>
                      <m:t>𝑁</m:t>
                    </m:r>
                    <m:r>
                      <a:rPr lang="en-US" sz="2800" i="1" dirty="0">
                        <a:latin typeface="Cambria Math" panose="02040503050406030204" pitchFamily="18" charset="0"/>
                      </a:rPr>
                      <m:t>,</m:t>
                    </m:r>
                    <m:r>
                      <a:rPr lang="en-US" sz="2800" i="1" dirty="0">
                        <a:latin typeface="Cambria Math" panose="02040503050406030204" pitchFamily="18" charset="0"/>
                      </a:rPr>
                      <m:t>𝐸</m:t>
                    </m:r>
                    <m:r>
                      <a:rPr lang="en-US" sz="2800" i="1" dirty="0">
                        <a:latin typeface="Cambria Math" panose="02040503050406030204" pitchFamily="18" charset="0"/>
                      </a:rPr>
                      <m:t>, </m:t>
                    </m:r>
                    <m:sSub>
                      <m:sSubPr>
                        <m:ctrlPr>
                          <a:rPr lang="en-US" sz="2800" i="1" dirty="0">
                            <a:latin typeface="Cambria Math" panose="02040503050406030204" pitchFamily="18" charset="0"/>
                          </a:rPr>
                        </m:ctrlPr>
                      </m:sSubPr>
                      <m:e>
                        <m:r>
                          <a:rPr lang="en-US" sz="2800" i="1" dirty="0" err="1">
                            <a:latin typeface="Cambria Math" panose="02040503050406030204" pitchFamily="18" charset="0"/>
                          </a:rPr>
                          <m:t>𝑛</m:t>
                        </m:r>
                      </m:e>
                      <m:sub>
                        <m:r>
                          <a:rPr lang="en-US" sz="2800" i="1" dirty="0" err="1">
                            <a:latin typeface="Cambria Math" panose="02040503050406030204" pitchFamily="18" charset="0"/>
                          </a:rPr>
                          <m:t>𝑖𝑛</m:t>
                        </m:r>
                      </m:sub>
                    </m:sSub>
                    <m:r>
                      <a:rPr lang="en-US" sz="2800" i="1" dirty="0">
                        <a:latin typeface="Cambria Math" panose="02040503050406030204" pitchFamily="18" charset="0"/>
                      </a:rPr>
                      <m:t>, </m:t>
                    </m:r>
                    <m:sSub>
                      <m:sSubPr>
                        <m:ctrlPr>
                          <a:rPr lang="en-US" sz="2800" i="1" dirty="0">
                            <a:latin typeface="Cambria Math" panose="02040503050406030204" pitchFamily="18" charset="0"/>
                          </a:rPr>
                        </m:ctrlPr>
                      </m:sSubPr>
                      <m:e>
                        <m:r>
                          <a:rPr lang="en-US" sz="2800" i="1" dirty="0">
                            <a:latin typeface="Cambria Math" panose="02040503050406030204" pitchFamily="18" charset="0"/>
                          </a:rPr>
                          <m:t>𝑛</m:t>
                        </m:r>
                      </m:e>
                      <m:sub>
                        <m:r>
                          <a:rPr lang="en-US" sz="2800" i="1" dirty="0">
                            <a:latin typeface="Cambria Math" panose="02040503050406030204" pitchFamily="18" charset="0"/>
                          </a:rPr>
                          <m:t>𝑓𝑖</m:t>
                        </m:r>
                      </m:sub>
                    </m:sSub>
                    <m:r>
                      <a:rPr lang="en-US" sz="2800" i="1" dirty="0">
                        <a:latin typeface="Cambria Math" panose="02040503050406030204" pitchFamily="18" charset="0"/>
                      </a:rPr>
                      <m:t>)</m:t>
                    </m:r>
                  </m:oMath>
                </a14:m>
                <a:r>
                  <a:rPr lang="en-US" sz="2800" dirty="0" smtClean="0"/>
                  <a:t> </a:t>
                </a:r>
                <a:r>
                  <a:rPr lang="en-US" sz="2800" dirty="0"/>
                  <a:t>and </a:t>
                </a:r>
                <a:r>
                  <a:rPr lang="en-US" sz="2800" dirty="0" smtClean="0"/>
                  <a:t>a self-composition </a:t>
                </a:r>
                <a:r>
                  <a:rPr lang="en-US" sz="2800" dirty="0"/>
                  <a:t>of it </a:t>
                </a:r>
                <a14:m>
                  <m:oMath xmlns:m="http://schemas.openxmlformats.org/officeDocument/2006/math">
                    <m:r>
                      <m:rPr>
                        <m:sty m:val="p"/>
                      </m:rPr>
                      <a:rPr lang="en-US" sz="2800" b="0" i="0" dirty="0" smtClean="0">
                        <a:latin typeface="Cambria Math" panose="02040503050406030204" pitchFamily="18" charset="0"/>
                      </a:rPr>
                      <m:t>G</m:t>
                    </m:r>
                    <m:r>
                      <a:rPr lang="en-US" sz="2800" i="1" dirty="0">
                        <a:latin typeface="Cambria Math" panose="02040503050406030204" pitchFamily="18" charset="0"/>
                      </a:rPr>
                      <m:t>𝐺</m:t>
                    </m:r>
                    <m:r>
                      <a:rPr lang="en-US" sz="2800" i="1" dirty="0">
                        <a:latin typeface="Cambria Math" panose="02040503050406030204" pitchFamily="18" charset="0"/>
                      </a:rPr>
                      <m:t>=(</m:t>
                    </m:r>
                    <m:r>
                      <a:rPr lang="en-US" sz="2800" i="1" dirty="0">
                        <a:latin typeface="Cambria Math" panose="02040503050406030204" pitchFamily="18" charset="0"/>
                      </a:rPr>
                      <m:t>𝑁</m:t>
                    </m:r>
                    <m:r>
                      <a:rPr lang="en-US" sz="2800" b="0" i="1" dirty="0" smtClean="0">
                        <a:latin typeface="Cambria Math" panose="02040503050406030204" pitchFamily="18" charset="0"/>
                      </a:rPr>
                      <m:t>′</m:t>
                    </m:r>
                    <m:r>
                      <a:rPr lang="en-US" sz="2800" i="1" dirty="0">
                        <a:latin typeface="Cambria Math" panose="02040503050406030204" pitchFamily="18" charset="0"/>
                      </a:rPr>
                      <m:t>,</m:t>
                    </m:r>
                    <m:r>
                      <a:rPr lang="en-US" sz="2800" i="1" dirty="0">
                        <a:latin typeface="Cambria Math" panose="02040503050406030204" pitchFamily="18" charset="0"/>
                      </a:rPr>
                      <m:t>𝐸</m:t>
                    </m:r>
                    <m:r>
                      <a:rPr lang="en-US" sz="2800" b="0" i="1" dirty="0" smtClean="0">
                        <a:latin typeface="Cambria Math" panose="02040503050406030204" pitchFamily="18" charset="0"/>
                      </a:rPr>
                      <m:t>′</m:t>
                    </m:r>
                    <m:r>
                      <a:rPr lang="en-US" sz="2800" i="1" dirty="0">
                        <a:latin typeface="Cambria Math" panose="02040503050406030204" pitchFamily="18" charset="0"/>
                      </a:rPr>
                      <m:t>, </m:t>
                    </m:r>
                    <m:sSub>
                      <m:sSubPr>
                        <m:ctrlPr>
                          <a:rPr lang="en-US" sz="2800" i="1" dirty="0">
                            <a:latin typeface="Cambria Math" panose="02040503050406030204" pitchFamily="18" charset="0"/>
                          </a:rPr>
                        </m:ctrlPr>
                      </m:sSubPr>
                      <m:e>
                        <m:r>
                          <a:rPr lang="en-US" sz="2800" i="1" dirty="0" err="1">
                            <a:latin typeface="Cambria Math" panose="02040503050406030204" pitchFamily="18" charset="0"/>
                          </a:rPr>
                          <m:t>𝑛</m:t>
                        </m:r>
                        <m:r>
                          <a:rPr lang="en-US" sz="2800" b="0" i="1" dirty="0" smtClean="0">
                            <a:latin typeface="Cambria Math" panose="02040503050406030204" pitchFamily="18" charset="0"/>
                          </a:rPr>
                          <m:t>′</m:t>
                        </m:r>
                      </m:e>
                      <m:sub>
                        <m:r>
                          <a:rPr lang="en-US" sz="2800" i="1" dirty="0" err="1">
                            <a:latin typeface="Cambria Math" panose="02040503050406030204" pitchFamily="18" charset="0"/>
                          </a:rPr>
                          <m:t>𝑖𝑛</m:t>
                        </m:r>
                      </m:sub>
                    </m:sSub>
                    <m:r>
                      <a:rPr lang="en-US" sz="2800" i="1" dirty="0">
                        <a:latin typeface="Cambria Math" panose="02040503050406030204" pitchFamily="18" charset="0"/>
                      </a:rPr>
                      <m:t>, </m:t>
                    </m:r>
                    <m:sSub>
                      <m:sSubPr>
                        <m:ctrlPr>
                          <a:rPr lang="en-US" sz="2800" i="1" dirty="0">
                            <a:latin typeface="Cambria Math" panose="02040503050406030204" pitchFamily="18" charset="0"/>
                          </a:rPr>
                        </m:ctrlPr>
                      </m:sSubPr>
                      <m:e>
                        <m:r>
                          <a:rPr lang="en-US" sz="2800" i="1" dirty="0">
                            <a:latin typeface="Cambria Math" panose="02040503050406030204" pitchFamily="18" charset="0"/>
                          </a:rPr>
                          <m:t>𝑛</m:t>
                        </m:r>
                        <m:r>
                          <a:rPr lang="en-US" sz="2800" b="0" i="1" dirty="0" smtClean="0">
                            <a:latin typeface="Cambria Math" panose="02040503050406030204" pitchFamily="18" charset="0"/>
                          </a:rPr>
                          <m:t>′</m:t>
                        </m:r>
                      </m:e>
                      <m:sub>
                        <m:r>
                          <a:rPr lang="en-US" sz="2800" i="1" dirty="0">
                            <a:latin typeface="Cambria Math" panose="02040503050406030204" pitchFamily="18" charset="0"/>
                          </a:rPr>
                          <m:t>𝑓𝑖</m:t>
                        </m:r>
                      </m:sub>
                    </m:sSub>
                    <m:r>
                      <a:rPr lang="en-US" sz="2800" i="1" dirty="0">
                        <a:latin typeface="Cambria Math" panose="02040503050406030204" pitchFamily="18" charset="0"/>
                      </a:rPr>
                      <m:t>)</m:t>
                    </m:r>
                  </m:oMath>
                </a14:m>
                <a:r>
                  <a:rPr lang="en-US" sz="2800" dirty="0" smtClean="0"/>
                  <a:t>, </a:t>
                </a:r>
                <a:r>
                  <a:rPr lang="en-US" sz="2800" dirty="0"/>
                  <a:t>the </a:t>
                </a:r>
                <a:r>
                  <a:rPr lang="en-US" sz="2800" dirty="0" smtClean="0"/>
                  <a:t>following holds </a:t>
                </a:r>
                <a:r>
                  <a:rPr lang="en-US" sz="2800" dirty="0"/>
                  <a:t>for all </a:t>
                </a:r>
                <a14:m>
                  <m:oMath xmlns:m="http://schemas.openxmlformats.org/officeDocument/2006/math">
                    <m:sSub>
                      <m:sSubPr>
                        <m:ctrlPr>
                          <a:rPr lang="en-US" sz="2800" b="0" i="1" dirty="0" smtClean="0">
                            <a:latin typeface="Cambria Math" panose="02040503050406030204" pitchFamily="18" charset="0"/>
                          </a:rPr>
                        </m:ctrlPr>
                      </m:sSubPr>
                      <m:e>
                        <m:r>
                          <a:rPr lang="en-US" sz="2800" i="1" dirty="0" smtClean="0">
                            <a:latin typeface="Cambria Math" panose="02040503050406030204" pitchFamily="18" charset="0"/>
                          </a:rPr>
                          <m:t>𝑑</m:t>
                        </m:r>
                      </m:e>
                      <m:sub>
                        <m:r>
                          <a:rPr lang="en-US" sz="2800" b="0" i="1" dirty="0" smtClean="0">
                            <a:latin typeface="Cambria Math" panose="02040503050406030204" pitchFamily="18" charset="0"/>
                          </a:rPr>
                          <m:t>0</m:t>
                        </m:r>
                      </m:sub>
                    </m:sSub>
                  </m:oMath>
                </a14:m>
                <a:r>
                  <a:rPr lang="en-US" sz="2800" dirty="0" smtClean="0"/>
                  <a:t>:</a:t>
                </a:r>
              </a:p>
              <a:p>
                <a:endParaRPr lang="en-US" sz="2800" dirty="0"/>
              </a:p>
              <a:p>
                <a:endParaRPr lang="en-US" sz="2800" dirty="0" smtClean="0"/>
              </a:p>
              <a:p>
                <a:endParaRPr lang="en-US" sz="2800" dirty="0"/>
              </a:p>
              <a:p>
                <a:pPr lvl="1"/>
                <a:r>
                  <a:rPr lang="en-US" sz="2600" dirty="0" smtClean="0"/>
                  <a:t>Any solution </a:t>
                </a:r>
                <a:r>
                  <a:rPr lang="en-US" sz="2600" dirty="0"/>
                  <a:t>of the analysis </a:t>
                </a:r>
                <a:r>
                  <a:rPr lang="en-US" sz="2600" dirty="0" smtClean="0"/>
                  <a:t>problem corresponding </a:t>
                </a:r>
                <a:r>
                  <a:rPr lang="en-US" sz="2600" dirty="0"/>
                  <a:t>to the </a:t>
                </a:r>
                <a:r>
                  <a:rPr lang="en-US" sz="2600" dirty="0" smtClean="0"/>
                  <a:t>self-composition </a:t>
                </a:r>
                <a:r>
                  <a:rPr lang="en-US" sz="2600" dirty="0"/>
                  <a:t>GG of G is a </a:t>
                </a:r>
                <a:r>
                  <a:rPr lang="en-US" sz="2600" dirty="0" smtClean="0"/>
                  <a:t>safe overapproximation </a:t>
                </a:r>
                <a:r>
                  <a:rPr lang="en-US" sz="2600" dirty="0"/>
                  <a:t>of MTC(</a:t>
                </a:r>
                <a14:m>
                  <m:oMath xmlns:m="http://schemas.openxmlformats.org/officeDocument/2006/math">
                    <m:r>
                      <a:rPr lang="en-US" sz="2600" b="0" i="1" dirty="0" smtClean="0">
                        <a:latin typeface="Cambria Math" panose="02040503050406030204" pitchFamily="18" charset="0"/>
                      </a:rPr>
                      <m:t>𝐺</m:t>
                    </m:r>
                    <m:r>
                      <a:rPr lang="en-US" sz="2600" b="0" i="1" dirty="0" smtClean="0">
                        <a:latin typeface="Cambria Math" panose="02040503050406030204" pitchFamily="18" charset="0"/>
                      </a:rPr>
                      <m:t>,</m:t>
                    </m:r>
                    <m:sSub>
                      <m:sSubPr>
                        <m:ctrlPr>
                          <a:rPr lang="en-US" sz="2600" b="0" i="1" dirty="0" smtClean="0">
                            <a:latin typeface="Cambria Math" panose="02040503050406030204" pitchFamily="18" charset="0"/>
                          </a:rPr>
                        </m:ctrlPr>
                      </m:sSubPr>
                      <m:e>
                        <m:r>
                          <a:rPr lang="en-US" sz="2600" b="0" i="1" dirty="0" smtClean="0">
                            <a:latin typeface="Cambria Math" panose="02040503050406030204" pitchFamily="18" charset="0"/>
                          </a:rPr>
                          <m:t>𝑑</m:t>
                        </m:r>
                      </m:e>
                      <m:sub>
                        <m:r>
                          <a:rPr lang="en-US" sz="2600" b="0" i="1" dirty="0" smtClean="0">
                            <a:latin typeface="Cambria Math" panose="02040503050406030204" pitchFamily="18" charset="0"/>
                          </a:rPr>
                          <m:t>0</m:t>
                        </m:r>
                      </m:sub>
                    </m:sSub>
                  </m:oMath>
                </a14:m>
                <a:r>
                  <a:rPr lang="en-US" sz="2600"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4300" y="1600200"/>
                <a:ext cx="8915400" cy="4525963"/>
              </a:xfrm>
              <a:blipFill>
                <a:blip r:embed="rId3"/>
                <a:stretch>
                  <a:fillRect l="-1231" t="-1078" r="-1505"/>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2209800" y="3200400"/>
            <a:ext cx="4305300" cy="921511"/>
          </a:xfrm>
          <a:prstGeom prst="rect">
            <a:avLst/>
          </a:prstGeom>
        </p:spPr>
      </p:pic>
    </p:spTree>
    <p:extLst>
      <p:ext uri="{BB962C8B-B14F-4D97-AF65-F5344CB8AC3E}">
        <p14:creationId xmlns:p14="http://schemas.microsoft.com/office/powerpoint/2010/main" val="99641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Verification</a:t>
            </a:r>
            <a:endParaRPr lang="en-US" dirty="0"/>
          </a:p>
        </p:txBody>
      </p:sp>
      <p:sp>
        <p:nvSpPr>
          <p:cNvPr id="3" name="Content Placeholder 2"/>
          <p:cNvSpPr>
            <a:spLocks noGrp="1"/>
          </p:cNvSpPr>
          <p:nvPr>
            <p:ph idx="1"/>
          </p:nvPr>
        </p:nvSpPr>
        <p:spPr/>
        <p:txBody>
          <a:bodyPr>
            <a:normAutofit/>
          </a:bodyPr>
          <a:lstStyle/>
          <a:p>
            <a:r>
              <a:rPr lang="en-US" dirty="0"/>
              <a:t>Proving a 2-hypersafety property by means of </a:t>
            </a:r>
            <a:r>
              <a:rPr lang="en-US" dirty="0" smtClean="0"/>
              <a:t>this methods succeeds </a:t>
            </a:r>
            <a:r>
              <a:rPr lang="en-US" dirty="0"/>
              <a:t>in two </a:t>
            </a:r>
            <a:r>
              <a:rPr lang="en-US" dirty="0" smtClean="0"/>
              <a:t>steps:</a:t>
            </a:r>
          </a:p>
          <a:p>
            <a:pPr marL="457200" lvl="1" indent="0">
              <a:buNone/>
            </a:pPr>
            <a:r>
              <a:rPr lang="en-US" dirty="0" smtClean="0"/>
              <a:t>1- Constructing a </a:t>
            </a:r>
            <a:r>
              <a:rPr lang="en-US" dirty="0" smtClean="0">
                <a:solidFill>
                  <a:srgbClr val="7030A0"/>
                </a:solidFill>
              </a:rPr>
              <a:t>self-composition</a:t>
            </a:r>
            <a:r>
              <a:rPr lang="en-US" dirty="0" smtClean="0"/>
              <a:t> GG of the CFG</a:t>
            </a:r>
          </a:p>
          <a:p>
            <a:pPr marL="457200" lvl="1" indent="0">
              <a:buNone/>
            </a:pPr>
            <a:r>
              <a:rPr lang="en-US" dirty="0" smtClean="0"/>
              <a:t>2- Finding a decent </a:t>
            </a:r>
            <a:r>
              <a:rPr lang="en-US" dirty="0" smtClean="0">
                <a:solidFill>
                  <a:srgbClr val="0070C0"/>
                </a:solidFill>
              </a:rPr>
              <a:t>abstract domain</a:t>
            </a:r>
            <a:r>
              <a:rPr lang="en-US" dirty="0" smtClean="0"/>
              <a:t> which achieve reasonable precision at an acceptable price</a:t>
            </a:r>
          </a:p>
          <a:p>
            <a:endParaRPr lang="en-US" dirty="0" smtClean="0"/>
          </a:p>
          <a:p>
            <a:pPr marL="457200" lvl="1" indent="0">
              <a:buNone/>
            </a:pPr>
            <a:endParaRPr lang="en-US" dirty="0" smtClean="0"/>
          </a:p>
        </p:txBody>
      </p:sp>
    </p:spTree>
    <p:extLst>
      <p:ext uri="{BB962C8B-B14F-4D97-AF65-F5344CB8AC3E}">
        <p14:creationId xmlns:p14="http://schemas.microsoft.com/office/powerpoint/2010/main" val="3041074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Self-Composition of CFG</a:t>
            </a:r>
            <a:endParaRPr lang="en-US" dirty="0"/>
          </a:p>
        </p:txBody>
      </p:sp>
      <p:sp>
        <p:nvSpPr>
          <p:cNvPr id="3" name="Content Placeholder 2"/>
          <p:cNvSpPr>
            <a:spLocks noGrp="1"/>
          </p:cNvSpPr>
          <p:nvPr>
            <p:ph idx="1"/>
          </p:nvPr>
        </p:nvSpPr>
        <p:spPr>
          <a:xfrm>
            <a:off x="457200" y="1600200"/>
            <a:ext cx="8229600" cy="5257800"/>
          </a:xfrm>
        </p:spPr>
        <p:txBody>
          <a:bodyPr>
            <a:normAutofit/>
          </a:bodyPr>
          <a:lstStyle/>
          <a:p>
            <a:pPr marL="457200" lvl="1" indent="0">
              <a:buNone/>
            </a:pPr>
            <a:endParaRPr lang="en-US" dirty="0" smtClean="0"/>
          </a:p>
          <a:p>
            <a:pPr marL="457200" lvl="1" indent="0">
              <a:buNone/>
            </a:pPr>
            <a:endParaRPr lang="en-US" dirty="0"/>
          </a:p>
          <a:p>
            <a:pPr marL="457200" lvl="1" indent="0">
              <a:buNone/>
            </a:pPr>
            <a:endParaRPr lang="en-US" dirty="0" smtClean="0"/>
          </a:p>
          <a:p>
            <a:pPr marL="457200" lvl="1" indent="0">
              <a:buNone/>
            </a:pPr>
            <a:endParaRPr lang="en-US" dirty="0"/>
          </a:p>
          <a:p>
            <a:pPr marL="457200" lvl="1" indent="0">
              <a:buNone/>
            </a:pPr>
            <a:endParaRPr lang="en-US" dirty="0" smtClean="0"/>
          </a:p>
          <a:p>
            <a:pPr marL="457200" lvl="1" indent="0">
              <a:buNone/>
            </a:pPr>
            <a:endParaRPr lang="en-US" dirty="0"/>
          </a:p>
          <a:p>
            <a:pPr marL="457200" lvl="1" indent="0">
              <a:buNone/>
            </a:pPr>
            <a:endParaRPr lang="en-US" dirty="0" smtClean="0"/>
          </a:p>
          <a:p>
            <a:pPr marL="457200" lvl="1" indent="0">
              <a:buNone/>
            </a:pPr>
            <a:endParaRPr lang="en-US" dirty="0"/>
          </a:p>
          <a:p>
            <a:pPr marL="457200" lvl="1" indent="0">
              <a:buNone/>
            </a:pPr>
            <a:endParaRPr lang="en-US" sz="2000" dirty="0" smtClean="0"/>
          </a:p>
          <a:p>
            <a:pPr marL="457200" lvl="1" indent="0">
              <a:buNone/>
            </a:pPr>
            <a:r>
              <a:rPr lang="en-US" sz="2000" dirty="0" smtClean="0"/>
              <a:t>pp2cfg (pair of programs to CFG) and pc2cfg (pair of commands to CFG)</a:t>
            </a:r>
          </a:p>
        </p:txBody>
      </p:sp>
      <p:pic>
        <p:nvPicPr>
          <p:cNvPr id="4" name="Picture 3"/>
          <p:cNvPicPr>
            <a:picLocks noChangeAspect="1"/>
          </p:cNvPicPr>
          <p:nvPr/>
        </p:nvPicPr>
        <p:blipFill>
          <a:blip r:embed="rId3"/>
          <a:stretch>
            <a:fillRect/>
          </a:stretch>
        </p:blipFill>
        <p:spPr>
          <a:xfrm>
            <a:off x="1038225" y="1581150"/>
            <a:ext cx="7067550" cy="1150357"/>
          </a:xfrm>
          <a:prstGeom prst="rect">
            <a:avLst/>
          </a:prstGeom>
        </p:spPr>
      </p:pic>
      <p:pic>
        <p:nvPicPr>
          <p:cNvPr id="6" name="Picture 5"/>
          <p:cNvPicPr>
            <a:picLocks noChangeAspect="1"/>
          </p:cNvPicPr>
          <p:nvPr/>
        </p:nvPicPr>
        <p:blipFill>
          <a:blip r:embed="rId4"/>
          <a:stretch>
            <a:fillRect/>
          </a:stretch>
        </p:blipFill>
        <p:spPr>
          <a:xfrm>
            <a:off x="152400" y="3200400"/>
            <a:ext cx="4724400" cy="2493433"/>
          </a:xfrm>
          <a:prstGeom prst="rect">
            <a:avLst/>
          </a:prstGeom>
        </p:spPr>
      </p:pic>
      <p:pic>
        <p:nvPicPr>
          <p:cNvPr id="7" name="Picture 6"/>
          <p:cNvPicPr>
            <a:picLocks noChangeAspect="1"/>
          </p:cNvPicPr>
          <p:nvPr/>
        </p:nvPicPr>
        <p:blipFill>
          <a:blip r:embed="rId5"/>
          <a:stretch>
            <a:fillRect/>
          </a:stretch>
        </p:blipFill>
        <p:spPr>
          <a:xfrm>
            <a:off x="4800600" y="3370495"/>
            <a:ext cx="4338638" cy="2116679"/>
          </a:xfrm>
          <a:prstGeom prst="rect">
            <a:avLst/>
          </a:prstGeom>
        </p:spPr>
      </p:pic>
    </p:spTree>
    <p:extLst>
      <p:ext uri="{BB962C8B-B14F-4D97-AF65-F5344CB8AC3E}">
        <p14:creationId xmlns:p14="http://schemas.microsoft.com/office/powerpoint/2010/main" val="155571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a:bodyPr>
          <a:lstStyle/>
          <a:p>
            <a:r>
              <a:rPr lang="en-US" sz="2800" dirty="0" smtClean="0"/>
              <a:t>Safety Property</a:t>
            </a:r>
          </a:p>
          <a:p>
            <a:pPr lvl="1"/>
            <a:r>
              <a:rPr lang="en-US" sz="2400" dirty="0" smtClean="0"/>
              <a:t>expresses </a:t>
            </a:r>
            <a:r>
              <a:rPr lang="en-US" sz="2400" dirty="0"/>
              <a:t>that no possible execution of the program when considering all possible execution environments can reach an </a:t>
            </a:r>
            <a:r>
              <a:rPr lang="en-US" sz="2400" dirty="0">
                <a:solidFill>
                  <a:srgbClr val="7030A0"/>
                </a:solidFill>
              </a:rPr>
              <a:t>erroneous </a:t>
            </a:r>
            <a:r>
              <a:rPr lang="en-US" sz="2400" dirty="0" smtClean="0">
                <a:solidFill>
                  <a:srgbClr val="7030A0"/>
                </a:solidFill>
              </a:rPr>
              <a:t>state</a:t>
            </a:r>
          </a:p>
        </p:txBody>
      </p:sp>
      <p:pic>
        <p:nvPicPr>
          <p:cNvPr id="3074" name="Picture 2" descr="C:\Users\Mohammad\Desktop\dictionary-clipart-free-vector-look-it-up-clip-art_107415_Look_It_Up_clip_art_high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9000" y="292781"/>
            <a:ext cx="1573161" cy="1219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1752600" y="3200400"/>
            <a:ext cx="6387204" cy="3214913"/>
          </a:xfrm>
          <a:prstGeom prst="rect">
            <a:avLst/>
          </a:prstGeom>
        </p:spPr>
      </p:pic>
    </p:spTree>
    <p:extLst>
      <p:ext uri="{BB962C8B-B14F-4D97-AF65-F5344CB8AC3E}">
        <p14:creationId xmlns:p14="http://schemas.microsoft.com/office/powerpoint/2010/main" val="3574711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Self-Composition of CFG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229600" cy="4800600"/>
              </a:xfrm>
            </p:spPr>
            <p:txBody>
              <a:bodyPr>
                <a:normAutofit/>
              </a:bodyPr>
              <a:lstStyle/>
              <a:p>
                <a:r>
                  <a:rPr lang="en-US" dirty="0" smtClean="0"/>
                  <a:t>Computing a Best Alignment of Two Programs</a:t>
                </a:r>
              </a:p>
              <a:p>
                <a:endParaRPr lang="en-US" dirty="0"/>
              </a:p>
              <a:p>
                <a:endParaRPr lang="en-US" dirty="0" smtClean="0"/>
              </a:p>
              <a:p>
                <a:endParaRPr lang="en-US" dirty="0" smtClean="0"/>
              </a:p>
              <a:p>
                <a:r>
                  <a:rPr lang="en-US" dirty="0" smtClean="0"/>
                  <a:t>Computing the Compositions of CFGs of Pairs of Commands</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𝜔</m:t>
                      </m:r>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𝑐</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𝑑</m:t>
                              </m:r>
                            </m:e>
                            <m:sub>
                              <m:r>
                                <a:rPr lang="en-US" sz="2800" b="0" i="1" smtClean="0">
                                  <a:latin typeface="Cambria Math" panose="02040503050406030204" pitchFamily="18" charset="0"/>
                                </a:rPr>
                                <m:t>1</m:t>
                              </m:r>
                            </m:sub>
                          </m:sSub>
                        </m:e>
                      </m:d>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𝑐</m:t>
                              </m:r>
                            </m:e>
                            <m:sub>
                              <m:r>
                                <a:rPr lang="en-US" sz="2800" b="0" i="1" smtClean="0">
                                  <a:latin typeface="Cambria Math" panose="02040503050406030204" pitchFamily="18" charset="0"/>
                                </a:rPr>
                                <m:t>𝑘</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𝑑</m:t>
                              </m:r>
                            </m:e>
                            <m:sub>
                              <m:r>
                                <a:rPr lang="en-US" sz="2800" b="0" i="1" smtClean="0">
                                  <a:latin typeface="Cambria Math" panose="02040503050406030204" pitchFamily="18" charset="0"/>
                                </a:rPr>
                                <m:t>𝑘</m:t>
                              </m:r>
                            </m:sub>
                          </m:sSub>
                        </m:e>
                      </m:d>
                    </m:oMath>
                  </m:oMathPara>
                </a14:m>
                <a:endParaRPr lang="en-US" sz="2800" b="0" dirty="0" smtClean="0"/>
              </a:p>
              <a:p>
                <a:pPr marL="457200" lvl="1" indent="0">
                  <a:buNone/>
                </a:pPr>
                <a:endParaRPr lang="en-US" sz="20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229600" cy="4800600"/>
              </a:xfrm>
              <a:blipFill>
                <a:blip r:embed="rId3"/>
                <a:stretch>
                  <a:fillRect l="-1704" t="-1652" r="-1111"/>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1219200" y="2286000"/>
            <a:ext cx="6713483" cy="1143000"/>
          </a:xfrm>
          <a:prstGeom prst="rect">
            <a:avLst/>
          </a:prstGeom>
        </p:spPr>
      </p:pic>
    </p:spTree>
    <p:extLst>
      <p:ext uri="{BB962C8B-B14F-4D97-AF65-F5344CB8AC3E}">
        <p14:creationId xmlns:p14="http://schemas.microsoft.com/office/powerpoint/2010/main" val="2563738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Self-Composition of CFG</a:t>
            </a:r>
            <a:endParaRPr lang="en-US" dirty="0"/>
          </a:p>
        </p:txBody>
      </p:sp>
      <p:sp>
        <p:nvSpPr>
          <p:cNvPr id="3" name="Content Placeholder 2"/>
          <p:cNvSpPr>
            <a:spLocks noGrp="1"/>
          </p:cNvSpPr>
          <p:nvPr>
            <p:ph idx="1"/>
          </p:nvPr>
        </p:nvSpPr>
        <p:spPr>
          <a:xfrm>
            <a:off x="457200" y="1600200"/>
            <a:ext cx="8229600" cy="4800600"/>
          </a:xfrm>
        </p:spPr>
        <p:txBody>
          <a:bodyPr>
            <a:normAutofit/>
          </a:bodyPr>
          <a:lstStyle/>
          <a:p>
            <a:r>
              <a:rPr lang="en-US" sz="2800" dirty="0" smtClean="0"/>
              <a:t>The </a:t>
            </a:r>
            <a:r>
              <a:rPr lang="en-US" sz="2800" dirty="0"/>
              <a:t>roots of the ASTs corresponding to c and d </a:t>
            </a:r>
            <a:r>
              <a:rPr lang="en-US" sz="2800" dirty="0" smtClean="0"/>
              <a:t>are considered </a:t>
            </a:r>
            <a:r>
              <a:rPr lang="en-US" sz="2800" dirty="0" err="1"/>
              <a:t>composable</a:t>
            </a:r>
            <a:r>
              <a:rPr lang="en-US" sz="2800" dirty="0"/>
              <a:t> in the following cases:</a:t>
            </a:r>
            <a:endParaRPr lang="en-US" sz="2800" dirty="0" smtClean="0"/>
          </a:p>
          <a:p>
            <a:pPr marL="457200" lvl="1" indent="0">
              <a:buNone/>
            </a:pPr>
            <a:endParaRPr lang="en-US" sz="2000" dirty="0" smtClean="0"/>
          </a:p>
          <a:p>
            <a:pPr marL="457200" lvl="1" indent="0">
              <a:buNone/>
            </a:pPr>
            <a:endParaRPr lang="en-US" sz="2000" dirty="0"/>
          </a:p>
          <a:p>
            <a:pPr marL="457200" lvl="1" indent="0">
              <a:buNone/>
            </a:pPr>
            <a:endParaRPr lang="en-US" sz="2000" dirty="0" smtClean="0"/>
          </a:p>
          <a:p>
            <a:pPr marL="457200" lvl="1" indent="0">
              <a:buNone/>
            </a:pPr>
            <a:endParaRPr lang="en-US" sz="2000" dirty="0"/>
          </a:p>
          <a:p>
            <a:pPr marL="457200" lvl="1" indent="0">
              <a:buNone/>
            </a:pPr>
            <a:endParaRPr lang="en-US" sz="2000" dirty="0" smtClean="0"/>
          </a:p>
          <a:p>
            <a:pPr marL="457200" lvl="1" indent="0">
              <a:buNone/>
            </a:pPr>
            <a:endParaRPr lang="en-US" sz="2000" dirty="0"/>
          </a:p>
          <a:p>
            <a:r>
              <a:rPr lang="en-US" sz="2800" dirty="0"/>
              <a:t>In case the roots of the ASTs of the commands c and </a:t>
            </a:r>
            <a:r>
              <a:rPr lang="en-US" sz="2800" dirty="0" smtClean="0"/>
              <a:t>d are </a:t>
            </a:r>
            <a:r>
              <a:rPr lang="en-US" sz="2800" dirty="0"/>
              <a:t>not </a:t>
            </a:r>
            <a:r>
              <a:rPr lang="en-US" sz="2800" dirty="0" err="1"/>
              <a:t>composable</a:t>
            </a:r>
            <a:r>
              <a:rPr lang="en-US" sz="2800" dirty="0"/>
              <a:t>, then we put them in </a:t>
            </a:r>
            <a:r>
              <a:rPr lang="en-US" sz="2800" dirty="0" smtClean="0"/>
              <a:t>sequence</a:t>
            </a:r>
            <a:endParaRPr lang="en-US" sz="2800" dirty="0"/>
          </a:p>
          <a:p>
            <a:pPr lvl="1"/>
            <a:r>
              <a:rPr lang="en-US" sz="2400" dirty="0" smtClean="0"/>
              <a:t>Adding </a:t>
            </a:r>
            <a:r>
              <a:rPr lang="en-US" sz="2400" dirty="0" smtClean="0">
                <a:latin typeface="Consolas" panose="020B0609020204030204" pitchFamily="49" charset="0"/>
              </a:rPr>
              <a:t>skip</a:t>
            </a:r>
            <a:r>
              <a:rPr lang="en-US" sz="2400" dirty="0" smtClean="0"/>
              <a:t> to each CFG labels</a:t>
            </a:r>
          </a:p>
        </p:txBody>
      </p:sp>
      <p:pic>
        <p:nvPicPr>
          <p:cNvPr id="8" name="Picture 7"/>
          <p:cNvPicPr>
            <a:picLocks noChangeAspect="1"/>
          </p:cNvPicPr>
          <p:nvPr/>
        </p:nvPicPr>
        <p:blipFill>
          <a:blip r:embed="rId3"/>
          <a:stretch>
            <a:fillRect/>
          </a:stretch>
        </p:blipFill>
        <p:spPr>
          <a:xfrm>
            <a:off x="2209800" y="2667000"/>
            <a:ext cx="4820478" cy="381000"/>
          </a:xfrm>
          <a:prstGeom prst="rect">
            <a:avLst/>
          </a:prstGeom>
        </p:spPr>
      </p:pic>
      <p:grpSp>
        <p:nvGrpSpPr>
          <p:cNvPr id="11" name="Group 10"/>
          <p:cNvGrpSpPr/>
          <p:nvPr/>
        </p:nvGrpSpPr>
        <p:grpSpPr>
          <a:xfrm>
            <a:off x="152400" y="3230562"/>
            <a:ext cx="9048750" cy="434949"/>
            <a:chOff x="152400" y="3451251"/>
            <a:chExt cx="9048750" cy="434949"/>
          </a:xfrm>
        </p:grpSpPr>
        <p:pic>
          <p:nvPicPr>
            <p:cNvPr id="9" name="Picture 8"/>
            <p:cNvPicPr>
              <a:picLocks noChangeAspect="1"/>
            </p:cNvPicPr>
            <p:nvPr/>
          </p:nvPicPr>
          <p:blipFill rotWithShape="1">
            <a:blip r:embed="rId4"/>
            <a:srcRect b="50183"/>
            <a:stretch/>
          </p:blipFill>
          <p:spPr>
            <a:xfrm>
              <a:off x="152400" y="3451251"/>
              <a:ext cx="8058150" cy="434949"/>
            </a:xfrm>
            <a:prstGeom prst="rect">
              <a:avLst/>
            </a:prstGeom>
          </p:spPr>
        </p:pic>
        <p:pic>
          <p:nvPicPr>
            <p:cNvPr id="10" name="Picture 9"/>
            <p:cNvPicPr>
              <a:picLocks noChangeAspect="1"/>
            </p:cNvPicPr>
            <p:nvPr/>
          </p:nvPicPr>
          <p:blipFill rotWithShape="1">
            <a:blip r:embed="rId4"/>
            <a:srcRect t="52541" r="87707" b="3821"/>
            <a:stretch/>
          </p:blipFill>
          <p:spPr>
            <a:xfrm>
              <a:off x="8210550" y="3505200"/>
              <a:ext cx="990600" cy="381000"/>
            </a:xfrm>
            <a:prstGeom prst="rect">
              <a:avLst/>
            </a:prstGeom>
          </p:spPr>
        </p:pic>
      </p:grpSp>
      <p:pic>
        <p:nvPicPr>
          <p:cNvPr id="12" name="Picture 11"/>
          <p:cNvPicPr>
            <a:picLocks noChangeAspect="1"/>
          </p:cNvPicPr>
          <p:nvPr/>
        </p:nvPicPr>
        <p:blipFill>
          <a:blip r:embed="rId5"/>
          <a:stretch>
            <a:fillRect/>
          </a:stretch>
        </p:blipFill>
        <p:spPr>
          <a:xfrm>
            <a:off x="1524000" y="3848073"/>
            <a:ext cx="6372225" cy="480446"/>
          </a:xfrm>
          <a:prstGeom prst="rect">
            <a:avLst/>
          </a:prstGeom>
        </p:spPr>
      </p:pic>
    </p:spTree>
    <p:extLst>
      <p:ext uri="{BB962C8B-B14F-4D97-AF65-F5344CB8AC3E}">
        <p14:creationId xmlns:p14="http://schemas.microsoft.com/office/powerpoint/2010/main" val="3092204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fade">
                                      <p:cBhvr>
                                        <p:cTn id="1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Self-Composition of CFG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229600" cy="4800600"/>
              </a:xfrm>
            </p:spPr>
            <p:txBody>
              <a:bodyPr>
                <a:normAutofit/>
              </a:bodyPr>
              <a:lstStyle/>
              <a:p>
                <a:r>
                  <a:rPr lang="en-US" sz="2800" dirty="0" smtClean="0"/>
                  <a:t>For </a:t>
                </a:r>
                <a:r>
                  <a:rPr lang="en-US" sz="2800" dirty="0" err="1" smtClean="0"/>
                  <a:t>composable</a:t>
                </a:r>
                <a:r>
                  <a:rPr lang="en-US" sz="2800" dirty="0" smtClean="0"/>
                  <a:t> roots</a:t>
                </a:r>
              </a:p>
              <a:p>
                <a:pPr lvl="1"/>
                <a:r>
                  <a:rPr lang="en-US" sz="2000" dirty="0" smtClean="0"/>
                  <a:t>Not branching constructs: pc2cfg</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𝑑</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𝑛</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𝑛</m:t>
                            </m:r>
                          </m:e>
                          <m:sub>
                            <m:r>
                              <a:rPr lang="en-US" sz="2000" b="0" i="1" smtClean="0">
                                <a:latin typeface="Cambria Math" panose="02040503050406030204" pitchFamily="18" charset="0"/>
                              </a:rPr>
                              <m:t>𝑓𝑖</m:t>
                            </m:r>
                          </m:sub>
                        </m:sSub>
                      </m:e>
                    </m:d>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𝑛</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𝑑</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𝑛</m:t>
                            </m:r>
                          </m:e>
                          <m:sub>
                            <m:r>
                              <a:rPr lang="en-US" sz="2000" b="0" i="1" smtClean="0">
                                <a:latin typeface="Cambria Math" panose="02040503050406030204" pitchFamily="18" charset="0"/>
                              </a:rPr>
                              <m:t>𝑓𝑖</m:t>
                            </m:r>
                          </m:sub>
                        </m:sSub>
                      </m:e>
                    </m:d>
                  </m:oMath>
                </a14:m>
                <a:endParaRPr lang="en-US" sz="2000" b="0" dirty="0" smtClean="0"/>
              </a:p>
              <a:p>
                <a:pPr lvl="1"/>
                <a:r>
                  <a:rPr lang="en-US" sz="2000" dirty="0" smtClean="0"/>
                  <a:t>Branching constructs as follow</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229600" cy="4800600"/>
              </a:xfrm>
              <a:blipFill>
                <a:blip r:embed="rId3"/>
                <a:stretch>
                  <a:fillRect l="-1333" t="-1398"/>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380319" y="3657600"/>
            <a:ext cx="8383361" cy="1803813"/>
          </a:xfrm>
          <a:prstGeom prst="rect">
            <a:avLst/>
          </a:prstGeom>
        </p:spPr>
      </p:pic>
      <p:pic>
        <p:nvPicPr>
          <p:cNvPr id="6" name="Picture 5"/>
          <p:cNvPicPr>
            <a:picLocks noChangeAspect="1"/>
          </p:cNvPicPr>
          <p:nvPr/>
        </p:nvPicPr>
        <p:blipFill>
          <a:blip r:embed="rId5"/>
          <a:stretch>
            <a:fillRect/>
          </a:stretch>
        </p:blipFill>
        <p:spPr>
          <a:xfrm>
            <a:off x="380319" y="3200400"/>
            <a:ext cx="8383361" cy="3004066"/>
          </a:xfrm>
          <a:prstGeom prst="rect">
            <a:avLst/>
          </a:prstGeom>
        </p:spPr>
      </p:pic>
    </p:spTree>
    <p:extLst>
      <p:ext uri="{BB962C8B-B14F-4D97-AF65-F5344CB8AC3E}">
        <p14:creationId xmlns:p14="http://schemas.microsoft.com/office/powerpoint/2010/main" val="3419744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Proving Noninterference</a:t>
            </a:r>
            <a:endParaRPr lang="en-US" dirty="0"/>
          </a:p>
        </p:txBody>
      </p:sp>
      <p:sp>
        <p:nvSpPr>
          <p:cNvPr id="3" name="Content Placeholder 2"/>
          <p:cNvSpPr>
            <a:spLocks noGrp="1"/>
          </p:cNvSpPr>
          <p:nvPr>
            <p:ph idx="1"/>
          </p:nvPr>
        </p:nvSpPr>
        <p:spPr>
          <a:xfrm>
            <a:off x="457200" y="1600200"/>
            <a:ext cx="8229600" cy="4800600"/>
          </a:xfrm>
        </p:spPr>
        <p:txBody>
          <a:bodyPr>
            <a:normAutofit/>
          </a:bodyPr>
          <a:lstStyle/>
          <a:p>
            <a:r>
              <a:rPr lang="en-US" sz="2800" dirty="0" smtClean="0"/>
              <a:t>XML documents are unranked ordered trees</a:t>
            </a:r>
          </a:p>
          <a:p>
            <a:pPr lvl="1"/>
            <a:r>
              <a:rPr lang="en-US" sz="2000" dirty="0" smtClean="0"/>
              <a:t>Represented using binary trees by means of first-child-next-sibling</a:t>
            </a:r>
          </a:p>
        </p:txBody>
      </p:sp>
      <p:pic>
        <p:nvPicPr>
          <p:cNvPr id="4" name="Picture 3"/>
          <p:cNvPicPr>
            <a:picLocks noChangeAspect="1"/>
          </p:cNvPicPr>
          <p:nvPr/>
        </p:nvPicPr>
        <p:blipFill>
          <a:blip r:embed="rId3"/>
          <a:stretch>
            <a:fillRect/>
          </a:stretch>
        </p:blipFill>
        <p:spPr>
          <a:xfrm>
            <a:off x="2119312" y="2743200"/>
            <a:ext cx="4905375" cy="3333750"/>
          </a:xfrm>
          <a:prstGeom prst="rect">
            <a:avLst/>
          </a:prstGeom>
        </p:spPr>
      </p:pic>
    </p:spTree>
    <p:extLst>
      <p:ext uri="{BB962C8B-B14F-4D97-AF65-F5344CB8AC3E}">
        <p14:creationId xmlns:p14="http://schemas.microsoft.com/office/powerpoint/2010/main" val="901063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Proving Noninterference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229600" cy="4800600"/>
              </a:xfrm>
            </p:spPr>
            <p:txBody>
              <a:bodyPr>
                <a:normAutofit/>
              </a:bodyPr>
              <a:lstStyle/>
              <a:p>
                <a14:m>
                  <m:oMath xmlns:m="http://schemas.openxmlformats.org/officeDocument/2006/math">
                    <m:sSub>
                      <m:sSubPr>
                        <m:ctrlPr>
                          <a:rPr lang="en-US" sz="2600" b="0" i="1" dirty="0" smtClean="0">
                            <a:latin typeface="Cambria Math" panose="02040503050406030204" pitchFamily="18" charset="0"/>
                          </a:rPr>
                        </m:ctrlPr>
                      </m:sSubPr>
                      <m:e>
                        <m:r>
                          <m:rPr>
                            <m:sty m:val="p"/>
                          </m:rPr>
                          <a:rPr lang="en-US" sz="2600" b="0" i="0" dirty="0" smtClean="0">
                            <a:latin typeface="Cambria Math" panose="02040503050406030204" pitchFamily="18" charset="0"/>
                          </a:rPr>
                          <m:t>Σ</m:t>
                        </m:r>
                      </m:e>
                      <m:sub>
                        <m:r>
                          <a:rPr lang="en-US" sz="2600" b="0" i="1" dirty="0" smtClean="0">
                            <a:latin typeface="Cambria Math" panose="02040503050406030204" pitchFamily="18" charset="0"/>
                          </a:rPr>
                          <m:t>2</m:t>
                        </m:r>
                      </m:sub>
                    </m:sSub>
                  </m:oMath>
                </a14:m>
                <a:r>
                  <a:rPr lang="en-US" sz="2600" dirty="0" smtClean="0"/>
                  <a:t> : alphabet of binary nodes (models XML tags)</a:t>
                </a:r>
              </a:p>
              <a:p>
                <a14:m>
                  <m:oMath xmlns:m="http://schemas.openxmlformats.org/officeDocument/2006/math">
                    <m:sSub>
                      <m:sSubPr>
                        <m:ctrlPr>
                          <a:rPr lang="en-US" sz="2600" i="1" dirty="0">
                            <a:latin typeface="Cambria Math" panose="02040503050406030204" pitchFamily="18" charset="0"/>
                          </a:rPr>
                        </m:ctrlPr>
                      </m:sSubPr>
                      <m:e>
                        <m:r>
                          <m:rPr>
                            <m:sty m:val="p"/>
                          </m:rPr>
                          <a:rPr lang="en-US" sz="2600" dirty="0">
                            <a:latin typeface="Cambria Math" panose="02040503050406030204" pitchFamily="18" charset="0"/>
                          </a:rPr>
                          <m:t>Σ</m:t>
                        </m:r>
                      </m:e>
                      <m:sub>
                        <m:r>
                          <a:rPr lang="en-US" sz="2600" b="0" i="1" dirty="0" smtClean="0">
                            <a:latin typeface="Cambria Math" panose="02040503050406030204" pitchFamily="18" charset="0"/>
                          </a:rPr>
                          <m:t>0</m:t>
                        </m:r>
                      </m:sub>
                    </m:sSub>
                  </m:oMath>
                </a14:m>
                <a:r>
                  <a:rPr lang="en-US" sz="2600" dirty="0"/>
                  <a:t> : alphabet of </a:t>
                </a:r>
                <a:r>
                  <a:rPr lang="en-US" sz="2600" dirty="0" err="1" smtClean="0"/>
                  <a:t>nullary</a:t>
                </a:r>
                <a:r>
                  <a:rPr lang="en-US" sz="2600" dirty="0" smtClean="0"/>
                  <a:t> nodes (models textual entities)</a:t>
                </a:r>
              </a:p>
              <a:p>
                <a14:m>
                  <m:oMath xmlns:m="http://schemas.openxmlformats.org/officeDocument/2006/math">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𝒯</m:t>
                        </m:r>
                      </m:e>
                      <m:sub>
                        <m:sSub>
                          <m:sSubPr>
                            <m:ctrlPr>
                              <a:rPr lang="en-US" sz="2600" b="0" i="1" smtClean="0">
                                <a:latin typeface="Cambria Math" panose="02040503050406030204" pitchFamily="18" charset="0"/>
                              </a:rPr>
                            </m:ctrlPr>
                          </m:sSubPr>
                          <m:e>
                            <m:r>
                              <m:rPr>
                                <m:sty m:val="p"/>
                              </m:rPr>
                              <a:rPr lang="en-US" sz="2600" b="0" i="0" smtClean="0">
                                <a:latin typeface="Cambria Math" panose="02040503050406030204" pitchFamily="18" charset="0"/>
                              </a:rPr>
                              <m:t>Σ</m:t>
                            </m:r>
                          </m:e>
                          <m:sub>
                            <m:r>
                              <a:rPr lang="en-US" sz="2600" b="0" i="1" smtClean="0">
                                <a:latin typeface="Cambria Math" panose="02040503050406030204" pitchFamily="18" charset="0"/>
                              </a:rPr>
                              <m:t>2</m:t>
                            </m:r>
                          </m:sub>
                        </m:sSub>
                        <m:r>
                          <a:rPr lang="en-US" sz="2600" b="0" i="1" smtClean="0">
                            <a:latin typeface="Cambria Math" panose="02040503050406030204" pitchFamily="18" charset="0"/>
                          </a:rPr>
                          <m:t>, </m:t>
                        </m:r>
                        <m:sSub>
                          <m:sSubPr>
                            <m:ctrlPr>
                              <a:rPr lang="en-US" sz="2600" b="0" i="1" smtClean="0">
                                <a:latin typeface="Cambria Math" panose="02040503050406030204" pitchFamily="18" charset="0"/>
                              </a:rPr>
                            </m:ctrlPr>
                          </m:sSubPr>
                          <m:e>
                            <m:r>
                              <m:rPr>
                                <m:sty m:val="p"/>
                              </m:rPr>
                              <a:rPr lang="en-US" sz="2600" b="0" i="0" smtClean="0">
                                <a:latin typeface="Cambria Math" panose="02040503050406030204" pitchFamily="18" charset="0"/>
                              </a:rPr>
                              <m:t>Σ</m:t>
                            </m:r>
                          </m:e>
                          <m:sub>
                            <m:r>
                              <a:rPr lang="en-US" sz="2600" b="0" i="1" smtClean="0">
                                <a:latin typeface="Cambria Math" panose="02040503050406030204" pitchFamily="18" charset="0"/>
                              </a:rPr>
                              <m:t>0</m:t>
                            </m:r>
                          </m:sub>
                        </m:sSub>
                      </m:sub>
                    </m:sSub>
                  </m:oMath>
                </a14:m>
                <a:r>
                  <a:rPr lang="en-US" sz="2600" dirty="0" smtClean="0"/>
                  <a:t>: set of binary trees</a:t>
                </a:r>
                <a:endParaRPr lang="en-US" sz="2600" dirty="0"/>
              </a:p>
              <a:p>
                <a:endParaRPr lang="en-US" sz="28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229600" cy="4800600"/>
              </a:xfrm>
              <a:blipFill>
                <a:blip r:embed="rId3"/>
                <a:stretch>
                  <a:fillRect l="-1111" t="-1144"/>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1447800" y="3519082"/>
            <a:ext cx="6453188" cy="1738718"/>
          </a:xfrm>
          <a:prstGeom prst="rect">
            <a:avLst/>
          </a:prstGeom>
        </p:spPr>
      </p:pic>
    </p:spTree>
    <p:extLst>
      <p:ext uri="{BB962C8B-B14F-4D97-AF65-F5344CB8AC3E}">
        <p14:creationId xmlns:p14="http://schemas.microsoft.com/office/powerpoint/2010/main" val="291364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86800" cy="1143000"/>
          </a:xfrm>
        </p:spPr>
        <p:txBody>
          <a:bodyPr>
            <a:noAutofit/>
          </a:bodyPr>
          <a:lstStyle/>
          <a:p>
            <a:r>
              <a:rPr lang="en-US" sz="3200" dirty="0"/>
              <a:t>State transformers of edges (concrete transformers)</a:t>
            </a:r>
          </a:p>
        </p:txBody>
      </p:sp>
      <p:sp>
        <p:nvSpPr>
          <p:cNvPr id="3" name="Content Placeholder 2"/>
          <p:cNvSpPr>
            <a:spLocks noGrp="1"/>
          </p:cNvSpPr>
          <p:nvPr>
            <p:ph idx="1"/>
          </p:nvPr>
        </p:nvSpPr>
        <p:spPr>
          <a:xfrm>
            <a:off x="457200" y="1600200"/>
            <a:ext cx="8229600" cy="4800600"/>
          </a:xfrm>
        </p:spPr>
        <p:txBody>
          <a:bodyPr>
            <a:normAutofit/>
          </a:bodyPr>
          <a:lstStyle/>
          <a:p>
            <a:endParaRPr lang="en-US" sz="2600" dirty="0"/>
          </a:p>
          <a:p>
            <a:endParaRPr lang="en-US" sz="2800" dirty="0" smtClean="0"/>
          </a:p>
        </p:txBody>
      </p:sp>
      <p:pic>
        <p:nvPicPr>
          <p:cNvPr id="4" name="Picture 3"/>
          <p:cNvPicPr>
            <a:picLocks noChangeAspect="1"/>
          </p:cNvPicPr>
          <p:nvPr/>
        </p:nvPicPr>
        <p:blipFill>
          <a:blip r:embed="rId3"/>
          <a:stretch>
            <a:fillRect/>
          </a:stretch>
        </p:blipFill>
        <p:spPr>
          <a:xfrm>
            <a:off x="1522809" y="1219200"/>
            <a:ext cx="6098381" cy="5064056"/>
          </a:xfrm>
          <a:prstGeom prst="rect">
            <a:avLst/>
          </a:prstGeom>
        </p:spPr>
      </p:pic>
    </p:spTree>
    <p:extLst>
      <p:ext uri="{BB962C8B-B14F-4D97-AF65-F5344CB8AC3E}">
        <p14:creationId xmlns:p14="http://schemas.microsoft.com/office/powerpoint/2010/main" val="1654099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Proving Noninterference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229600" cy="4800600"/>
              </a:xfrm>
            </p:spPr>
            <p:txBody>
              <a:bodyPr>
                <a:normAutofit/>
              </a:bodyPr>
              <a:lstStyle/>
              <a:p>
                <a:r>
                  <a:rPr lang="en-US" sz="2600" dirty="0" smtClean="0">
                    <a:solidFill>
                      <a:srgbClr val="00B050"/>
                    </a:solidFill>
                  </a:rPr>
                  <a:t>Termination-Insensitive</a:t>
                </a:r>
                <a:r>
                  <a:rPr lang="en-US" sz="2600" dirty="0" smtClean="0"/>
                  <a:t> Noninterference</a:t>
                </a:r>
              </a:p>
              <a:p>
                <a:pPr marL="0" indent="0" algn="ctr">
                  <a:buNone/>
                </a:pPr>
                <a14:m>
                  <m:oMath xmlns:m="http://schemas.openxmlformats.org/officeDocument/2006/math">
                    <m:r>
                      <a:rPr lang="en-US" sz="2400" b="0" i="1" smtClean="0">
                        <a:latin typeface="Cambria Math" panose="02040503050406030204" pitchFamily="18" charset="0"/>
                      </a:rPr>
                      <m:t>𝑖𝑓</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0</m:t>
                        </m:r>
                      </m:sub>
                    </m:sSub>
                    <m:sSub>
                      <m:sSubPr>
                        <m:ctrlPr>
                          <a:rPr lang="en-US" sz="2400" b="0" i="1" smtClean="0">
                            <a:latin typeface="Cambria Math" panose="02040503050406030204" pitchFamily="18" charset="0"/>
                          </a:rPr>
                        </m:ctrlPr>
                      </m:sSubPr>
                      <m:e>
                        <m:d>
                          <m:dPr>
                            <m:begChr m:val=""/>
                            <m:endChr m:val="|"/>
                            <m:ctrlPr>
                              <a:rPr lang="en-US" sz="2400" b="0" i="1" smtClean="0">
                                <a:latin typeface="Cambria Math" panose="02040503050406030204" pitchFamily="18" charset="0"/>
                              </a:rPr>
                            </m:ctrlPr>
                          </m:dPr>
                          <m:e>
                            <m:r>
                              <a:rPr lang="en-US" sz="2800">
                                <a:latin typeface="Cambria Math" panose="02040503050406030204" pitchFamily="18" charset="0"/>
                              </a:rPr>
                              <m:t>​</m:t>
                            </m:r>
                          </m:e>
                        </m:d>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0</m:t>
                        </m:r>
                      </m:sub>
                    </m:sSub>
                    <m:sSub>
                      <m:sSubPr>
                        <m:ctrlPr>
                          <a:rPr lang="en-US" sz="2400" b="0" i="1" smtClean="0">
                            <a:latin typeface="Cambria Math" panose="02040503050406030204" pitchFamily="18" charset="0"/>
                          </a:rPr>
                        </m:ctrlPr>
                      </m:sSubPr>
                      <m:e>
                        <m:d>
                          <m:dPr>
                            <m:begChr m:val=""/>
                            <m:endChr m:val="|"/>
                            <m:ctrlPr>
                              <a:rPr lang="en-US" sz="2400" b="0" i="1" smtClean="0">
                                <a:latin typeface="Cambria Math" panose="02040503050406030204" pitchFamily="18" charset="0"/>
                              </a:rPr>
                            </m:ctrlPr>
                          </m:dPr>
                          <m:e>
                            <m:r>
                              <a:rPr lang="en-US" sz="2800">
                                <a:latin typeface="Cambria Math" panose="02040503050406030204" pitchFamily="18" charset="0"/>
                              </a:rPr>
                              <m:t>​</m:t>
                            </m:r>
                          </m:e>
                        </m:d>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 </m:t>
                    </m:r>
                    <m:r>
                      <a:rPr lang="en-US" sz="2400" b="0" i="1" smtClean="0">
                        <a:latin typeface="Cambria Math" panose="02040503050406030204" pitchFamily="18" charset="0"/>
                      </a:rPr>
                      <m:t>𝑡</m:t>
                    </m:r>
                    <m:r>
                      <a:rPr lang="en-US" sz="2400" b="0" i="1" smtClean="0">
                        <a:latin typeface="Cambria Math" panose="02040503050406030204" pitchFamily="18" charset="0"/>
                      </a:rPr>
                      <m:t>h</m:t>
                    </m:r>
                    <m:r>
                      <a:rPr lang="en-US" sz="2400" b="0" i="1" smtClean="0">
                        <a:latin typeface="Cambria Math" panose="02040503050406030204" pitchFamily="18" charset="0"/>
                      </a:rPr>
                      <m:t>𝑒𝑛</m:t>
                    </m:r>
                    <m:r>
                      <a:rPr lang="en-US" sz="2400" b="0" i="1" smtClean="0">
                        <a:latin typeface="Cambria Math" panose="02040503050406030204" pitchFamily="18" charset="0"/>
                      </a:rPr>
                      <m:t>  </m:t>
                    </m:r>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d>
                          <m:dPr>
                            <m:begChr m:val=""/>
                            <m:endChr m:val="|"/>
                            <m:ctrlPr>
                              <a:rPr lang="en-US" sz="2400" b="0" i="1" smtClean="0">
                                <a:latin typeface="Cambria Math" panose="02040503050406030204" pitchFamily="18" charset="0"/>
                              </a:rPr>
                            </m:ctrlPr>
                          </m:dPr>
                          <m:e>
                            <m:r>
                              <a:rPr lang="en-US" sz="2800">
                                <a:latin typeface="Cambria Math" panose="02040503050406030204" pitchFamily="18" charset="0"/>
                              </a:rPr>
                              <m:t>​</m:t>
                            </m:r>
                          </m:e>
                        </m:d>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m:t>
                    </m:r>
                    <m:r>
                      <a:rPr lang="en-US" sz="2400" b="0" i="1" smtClean="0">
                        <a:latin typeface="Cambria Math" panose="02040503050406030204" pitchFamily="18" charset="0"/>
                      </a:rPr>
                      <m:t>𝑡</m:t>
                    </m:r>
                    <m:sSub>
                      <m:sSubPr>
                        <m:ctrlPr>
                          <a:rPr lang="en-US" sz="2400" b="0" i="1" smtClean="0">
                            <a:latin typeface="Cambria Math" panose="02040503050406030204" pitchFamily="18" charset="0"/>
                          </a:rPr>
                        </m:ctrlPr>
                      </m:sSubPr>
                      <m:e>
                        <m:d>
                          <m:dPr>
                            <m:begChr m:val=""/>
                            <m:endChr m:val="|"/>
                            <m:ctrlPr>
                              <a:rPr lang="en-US" sz="2400" b="0" i="1" smtClean="0">
                                <a:latin typeface="Cambria Math" panose="02040503050406030204" pitchFamily="18" charset="0"/>
                              </a:rPr>
                            </m:ctrlPr>
                          </m:dPr>
                          <m:e>
                            <m:r>
                              <a:rPr lang="en-US" sz="2800">
                                <a:latin typeface="Cambria Math" panose="02040503050406030204" pitchFamily="18" charset="0"/>
                              </a:rPr>
                              <m:t>​</m:t>
                            </m:r>
                          </m:e>
                        </m:d>
                      </m:e>
                      <m:sub>
                        <m:r>
                          <a:rPr lang="en-US" sz="2400" b="0" i="1" smtClean="0">
                            <a:latin typeface="Cambria Math" panose="02040503050406030204" pitchFamily="18" charset="0"/>
                          </a:rPr>
                          <m:t>𝐿</m:t>
                        </m:r>
                      </m:sub>
                    </m:sSub>
                  </m:oMath>
                </a14:m>
                <a:r>
                  <a:rPr lang="en-US" sz="2400" dirty="0"/>
                  <a:t> </a:t>
                </a:r>
                <a14:m>
                  <m:oMath xmlns:m="http://schemas.openxmlformats.org/officeDocument/2006/math">
                    <m:r>
                      <a:rPr lang="en-US" sz="1800" b="0" i="1" smtClean="0">
                        <a:latin typeface="Cambria Math" panose="02040503050406030204" pitchFamily="18" charset="0"/>
                      </a:rPr>
                      <m:t>𝑓𝑜𝑟</m:t>
                    </m:r>
                    <m:r>
                      <a:rPr lang="en-US" sz="1800" b="0" i="1" smtClean="0">
                        <a:latin typeface="Cambria Math" panose="02040503050406030204" pitchFamily="18" charset="0"/>
                      </a:rPr>
                      <m:t> </m:t>
                    </m:r>
                    <m:r>
                      <a:rPr lang="en-US" sz="1800" b="0" i="1" smtClean="0">
                        <a:latin typeface="Cambria Math" panose="02040503050406030204" pitchFamily="18" charset="0"/>
                      </a:rPr>
                      <m:t>𝑎𝑙𝑙</m:t>
                    </m:r>
                    <m:r>
                      <a:rPr lang="en-US" sz="1800" b="0" i="1" smtClean="0">
                        <a:latin typeface="Cambria Math" panose="02040503050406030204" pitchFamily="18" charset="0"/>
                      </a:rPr>
                      <m:t> </m:t>
                    </m:r>
                    <m:r>
                      <a:rPr lang="en-US" sz="1800" b="0" i="1" smtClean="0">
                        <a:latin typeface="Cambria Math" panose="02040503050406030204" pitchFamily="18" charset="0"/>
                      </a:rPr>
                      <m:t>𝑝𝑎𝑖𝑟𝑠</m:t>
                    </m:r>
                    <m:r>
                      <a:rPr lang="en-US" sz="1800" b="0" i="1" smtClean="0">
                        <a:latin typeface="Cambria Math" panose="02040503050406030204" pitchFamily="18" charset="0"/>
                      </a:rPr>
                      <m:t> </m:t>
                    </m:r>
                    <m:r>
                      <a:rPr lang="en-US" sz="1800" b="0" i="1" smtClean="0">
                        <a:latin typeface="Cambria Math" panose="02040503050406030204" pitchFamily="18" charset="0"/>
                      </a:rPr>
                      <m:t>𝑜𝑓</m:t>
                    </m:r>
                    <m:r>
                      <a:rPr lang="en-US" sz="1800" b="0" i="1" smtClean="0">
                        <a:latin typeface="Cambria Math" panose="02040503050406030204" pitchFamily="18" charset="0"/>
                      </a:rPr>
                      <m:t> </m:t>
                    </m:r>
                    <m:r>
                      <a:rPr lang="en-US" sz="1800" b="0" i="1" smtClean="0">
                        <a:latin typeface="Cambria Math" panose="02040503050406030204" pitchFamily="18" charset="0"/>
                      </a:rPr>
                      <m:t>𝑒𝑥𝑒𝑐𝑢𝑡𝑖𝑜𝑛𝑠</m:t>
                    </m:r>
                  </m:oMath>
                </a14:m>
                <a:endParaRPr lang="en-US" sz="2400" dirty="0" smtClean="0"/>
              </a:p>
              <a:p>
                <a:r>
                  <a:rPr lang="en-US" sz="2400" dirty="0" smtClean="0"/>
                  <a:t>Abstract states: </a:t>
                </a:r>
                <a14:m>
                  <m:oMath xmlns:m="http://schemas.openxmlformats.org/officeDocument/2006/math">
                    <m:r>
                      <a:rPr lang="en-US" sz="2400" b="0" i="1" smtClean="0">
                        <a:latin typeface="Cambria Math" panose="02040503050406030204" pitchFamily="18" charset="0"/>
                      </a:rPr>
                      <m:t>𝑑</m:t>
                    </m:r>
                    <m:r>
                      <a:rPr lang="en-US" sz="2400" b="0" i="1" smtClean="0">
                        <a:latin typeface="Cambria Math" panose="02040503050406030204" pitchFamily="18" charset="0"/>
                      </a:rPr>
                      <m:t>:</m:t>
                    </m:r>
                    <m:r>
                      <a:rPr lang="en-US" sz="2400" b="0" i="1" smtClean="0">
                        <a:latin typeface="Cambria Math" panose="02040503050406030204" pitchFamily="18" charset="0"/>
                      </a:rPr>
                      <m:t>𝑉𝑎𝑟</m:t>
                    </m:r>
                    <m:r>
                      <a:rPr lang="en-US" sz="2400" b="0" i="1" smtClean="0">
                        <a:latin typeface="Cambria Math" panose="02040503050406030204" pitchFamily="18" charset="0"/>
                      </a:rPr>
                      <m:t>→</m:t>
                    </m:r>
                    <m:r>
                      <a:rPr lang="en-US" sz="2400" b="0" i="1" smtClean="0">
                        <a:latin typeface="Cambria Math" panose="02040503050406030204" pitchFamily="18" charset="0"/>
                      </a:rPr>
                      <m:t>𝒫</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𝒯</m:t>
                        </m:r>
                      </m:e>
                      <m:sub>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Σ</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m:t>
                            </m:r>
                            <m:r>
                              <a:rPr lang="en-US" sz="2400" b="0" i="1" smtClean="0">
                                <a:latin typeface="Cambria Math" panose="02040503050406030204" pitchFamily="18" charset="0"/>
                              </a:rPr>
                              <m:t>𝑏𝑣</m:t>
                            </m:r>
                            <m:r>
                              <a:rPr lang="en-US" sz="2400" b="0" i="1" smtClean="0">
                                <a:latin typeface="Cambria Math" panose="02040503050406030204" pitchFamily="18" charset="0"/>
                              </a:rPr>
                              <m:t>,∗</m:t>
                            </m:r>
                          </m:e>
                        </m:d>
                      </m:sub>
                    </m:sSub>
                    <m:r>
                      <a:rPr lang="en-US" sz="2400" b="0" i="1" smtClean="0">
                        <a:latin typeface="Cambria Math" panose="02040503050406030204" pitchFamily="18" charset="0"/>
                      </a:rPr>
                      <m:t>)</m:t>
                    </m:r>
                  </m:oMath>
                </a14:m>
                <a:endParaRPr lang="en-US" sz="2400" dirty="0" smtClean="0"/>
              </a:p>
              <a:p>
                <a14:m>
                  <m:oMath xmlns:m="http://schemas.openxmlformats.org/officeDocument/2006/math">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𝑠</m:t>
                        </m:r>
                        <m:r>
                          <a:rPr lang="en-US" sz="2400" b="0" i="1" smtClean="0">
                            <a:latin typeface="Cambria Math" panose="02040503050406030204" pitchFamily="18" charset="0"/>
                          </a:rPr>
                          <m:t>,</m:t>
                        </m:r>
                        <m:r>
                          <a:rPr lang="en-US" sz="2400" b="0" i="1" smtClean="0">
                            <a:latin typeface="Cambria Math" panose="02040503050406030204" pitchFamily="18" charset="0"/>
                          </a:rPr>
                          <m:t>𝑡</m:t>
                        </m:r>
                      </m:e>
                    </m:d>
                    <m:r>
                      <a:rPr lang="en-US" sz="2400" b="0" i="1" smtClean="0">
                        <a:latin typeface="Cambria Math" panose="02040503050406030204" pitchFamily="18" charset="0"/>
                      </a:rPr>
                      <m:t>∈</m:t>
                    </m:r>
                    <m:r>
                      <a:rPr lang="en-US" sz="2400" b="0" i="1" smtClean="0">
                        <a:latin typeface="Cambria Math" panose="02040503050406030204" pitchFamily="18" charset="0"/>
                      </a:rPr>
                      <m:t>𝛾</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𝑑</m:t>
                        </m:r>
                      </m:e>
                    </m:d>
                    <m:r>
                      <a:rPr lang="en-US" sz="2400" b="0" i="1" smtClean="0">
                        <a:latin typeface="Cambria Math" panose="02040503050406030204" pitchFamily="18" charset="0"/>
                      </a:rPr>
                      <m:t>  </m:t>
                    </m:r>
                    <m:r>
                      <a:rPr lang="en-US" sz="2400" b="0" i="1" smtClean="0">
                        <a:latin typeface="Cambria Math" panose="02040503050406030204" pitchFamily="18" charset="0"/>
                      </a:rPr>
                      <m:t>𝑖𝑓</m:t>
                    </m:r>
                    <m:r>
                      <a:rPr lang="en-US" sz="2400" b="0" i="1" smtClean="0">
                        <a:latin typeface="Cambria Math" panose="02040503050406030204" pitchFamily="18" charset="0"/>
                      </a:rPr>
                      <m:t> </m:t>
                    </m:r>
                    <m:r>
                      <a:rPr lang="en-US" sz="2400" b="0" i="1" smtClean="0">
                        <a:latin typeface="Cambria Math" panose="02040503050406030204" pitchFamily="18" charset="0"/>
                      </a:rPr>
                      <m:t>𝑓𝑜𝑟</m:t>
                    </m:r>
                    <m:r>
                      <a:rPr lang="en-US" sz="2400" b="0" i="1" smtClean="0">
                        <a:latin typeface="Cambria Math" panose="02040503050406030204" pitchFamily="18" charset="0"/>
                      </a:rPr>
                      <m:t> </m:t>
                    </m:r>
                    <m:r>
                      <a:rPr lang="en-US" sz="2400" b="0" i="1" smtClean="0">
                        <a:latin typeface="Cambria Math" panose="02040503050406030204" pitchFamily="18" charset="0"/>
                      </a:rPr>
                      <m:t>𝑎𝑙𝑙</m:t>
                    </m:r>
                    <m:r>
                      <a:rPr lang="en-US" sz="2400" b="0" i="1" smtClean="0">
                        <a:latin typeface="Cambria Math" panose="02040503050406030204" pitchFamily="18" charset="0"/>
                      </a:rPr>
                      <m:t> </m:t>
                    </m:r>
                    <m:r>
                      <a:rPr lang="en-US" sz="2400" b="0" i="1" smtClean="0">
                        <a:latin typeface="Cambria Math" panose="02040503050406030204" pitchFamily="18" charset="0"/>
                      </a:rPr>
                      <m:t>𝑣𝑎𝑟𝑖𝑎𝑏𝑙𝑒𝑠</m:t>
                    </m:r>
                    <m:r>
                      <a:rPr lang="en-US" sz="2400" b="0" i="1" smtClean="0">
                        <a:latin typeface="Cambria Math" panose="02040503050406030204" pitchFamily="18" charset="0"/>
                      </a:rPr>
                      <m:t> </m:t>
                    </m:r>
                    <m:r>
                      <a:rPr lang="en-US" sz="2400" b="0" i="1" smtClean="0">
                        <a:latin typeface="Cambria Math" panose="02040503050406030204" pitchFamily="18" charset="0"/>
                      </a:rPr>
                      <m:t>𝑥</m:t>
                    </m:r>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𝑠</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𝑡</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e>
                    </m:d>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b="0" i="1" smtClean="0">
                        <a:latin typeface="Cambria Math" panose="02040503050406030204" pitchFamily="18" charset="0"/>
                      </a:rPr>
                      <m:t>(</m:t>
                    </m:r>
                    <m:r>
                      <a:rPr lang="en-US" sz="2400" b="0" i="1" smtClean="0">
                        <a:latin typeface="Cambria Math" panose="02040503050406030204" pitchFamily="18" charset="0"/>
                      </a:rPr>
                      <m:t>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oMath>
                </a14:m>
                <a:endParaRPr lang="en-US" sz="2400" dirty="0" smtClean="0"/>
              </a:p>
              <a:p>
                <a:r>
                  <a:rPr lang="en-US" sz="2400" dirty="0"/>
                  <a:t>A pair of </a:t>
                </a:r>
                <a:r>
                  <a:rPr lang="en-US" sz="2400" dirty="0" smtClean="0"/>
                  <a:t>trees </a:t>
                </a:r>
                <a14:m>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𝒯</m:t>
                        </m:r>
                      </m:e>
                      <m:sub>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 </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𝒯</m:t>
                        </m:r>
                      </m:e>
                      <m:sub>
                        <m:r>
                          <a:rPr lang="en-US" sz="2400" b="0" i="1" dirty="0" smtClean="0">
                            <a:latin typeface="Cambria Math" panose="02040503050406030204" pitchFamily="18" charset="0"/>
                          </a:rPr>
                          <m:t>2</m:t>
                        </m:r>
                      </m:sub>
                    </m:sSub>
                  </m:oMath>
                </a14:m>
                <a:r>
                  <a:rPr lang="en-US" sz="2400" dirty="0" smtClean="0"/>
                  <a:t> is </a:t>
                </a:r>
                <a:r>
                  <a:rPr lang="en-US" sz="2400" dirty="0"/>
                  <a:t>in the concretization of a set </a:t>
                </a:r>
                <a14:m>
                  <m:oMath xmlns:m="http://schemas.openxmlformats.org/officeDocument/2006/math">
                    <m:r>
                      <m:rPr>
                        <m:sty m:val="p"/>
                      </m:rPr>
                      <a:rPr lang="en-US" sz="2400" b="0" i="1" smtClean="0">
                        <a:latin typeface="Cambria Math" panose="02040503050406030204" pitchFamily="18" charset="0"/>
                      </a:rPr>
                      <m:t>Λ</m:t>
                    </m:r>
                  </m:oMath>
                </a14:m>
                <a:r>
                  <a:rPr lang="en-US" sz="2400" dirty="0" smtClean="0"/>
                  <a:t> </a:t>
                </a:r>
                <a:r>
                  <a:rPr lang="en-US" sz="2400" dirty="0"/>
                  <a:t>of abstract trees, if </a:t>
                </a:r>
                <a14:m>
                  <m:oMath xmlns:m="http://schemas.openxmlformats.org/officeDocument/2006/math">
                    <m:r>
                      <m:rPr>
                        <m:sty m:val="p"/>
                      </m:rPr>
                      <a:rPr lang="en-US" sz="2400" i="1">
                        <a:latin typeface="Cambria Math" panose="02040503050406030204" pitchFamily="18" charset="0"/>
                      </a:rPr>
                      <m:t>Λ</m:t>
                    </m:r>
                  </m:oMath>
                </a14:m>
                <a:r>
                  <a:rPr lang="en-US" sz="2400" dirty="0" smtClean="0"/>
                  <a:t> contains </a:t>
                </a:r>
                <a:r>
                  <a:rPr lang="en-US" sz="2400" dirty="0"/>
                  <a:t>a tree </a:t>
                </a:r>
                <a14:m>
                  <m:oMath xmlns:m="http://schemas.openxmlformats.org/officeDocument/2006/math">
                    <m:r>
                      <a:rPr lang="en-US" sz="2400" b="0" i="1" smtClean="0">
                        <a:latin typeface="Cambria Math" panose="02040503050406030204" pitchFamily="18" charset="0"/>
                      </a:rPr>
                      <m:t>𝒯</m:t>
                    </m:r>
                  </m:oMath>
                </a14:m>
                <a:r>
                  <a:rPr lang="en-US" sz="2400" dirty="0" smtClean="0"/>
                  <a:t> </a:t>
                </a:r>
                <a:r>
                  <a:rPr lang="en-US" sz="2400" dirty="0"/>
                  <a:t>such that both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𝒯</m:t>
                        </m:r>
                      </m:e>
                      <m:sub>
                        <m:r>
                          <a:rPr lang="en-US" sz="2400" i="1" dirty="0">
                            <a:latin typeface="Cambria Math" panose="02040503050406030204" pitchFamily="18" charset="0"/>
                          </a:rPr>
                          <m:t>1</m:t>
                        </m:r>
                      </m:sub>
                    </m:sSub>
                  </m:oMath>
                </a14:m>
                <a:r>
                  <a:rPr lang="en-US" sz="2400" dirty="0"/>
                  <a:t> and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𝒯</m:t>
                        </m:r>
                      </m:e>
                      <m:sub>
                        <m:r>
                          <a:rPr lang="en-US" sz="2400" i="1" dirty="0">
                            <a:latin typeface="Cambria Math" panose="02040503050406030204" pitchFamily="18" charset="0"/>
                          </a:rPr>
                          <m:t>2</m:t>
                        </m:r>
                      </m:sub>
                    </m:sSub>
                  </m:oMath>
                </a14:m>
                <a:r>
                  <a:rPr lang="en-US" sz="2400" dirty="0"/>
                  <a:t> can be </a:t>
                </a:r>
                <a:r>
                  <a:rPr lang="en-US" sz="2400" dirty="0" smtClean="0"/>
                  <a:t>obtained from </a:t>
                </a:r>
                <a14:m>
                  <m:oMath xmlns:m="http://schemas.openxmlformats.org/officeDocument/2006/math">
                    <m:r>
                      <a:rPr lang="en-US" sz="2400" i="1">
                        <a:latin typeface="Cambria Math" panose="02040503050406030204" pitchFamily="18" charset="0"/>
                      </a:rPr>
                      <m:t>𝒯</m:t>
                    </m:r>
                  </m:oMath>
                </a14:m>
                <a:r>
                  <a:rPr lang="en-US" sz="2400" dirty="0" smtClean="0"/>
                  <a:t> </a:t>
                </a:r>
                <a:r>
                  <a:rPr lang="en-US" sz="2400" dirty="0"/>
                  <a:t>by </a:t>
                </a:r>
                <a:r>
                  <a:rPr lang="en-US" sz="2400" dirty="0">
                    <a:solidFill>
                      <a:srgbClr val="7030A0"/>
                    </a:solidFill>
                  </a:rPr>
                  <a:t>replacing the occurrences of </a:t>
                </a:r>
                <a:r>
                  <a:rPr lang="en-US" sz="2400" dirty="0" err="1">
                    <a:solidFill>
                      <a:srgbClr val="7030A0"/>
                    </a:solidFill>
                    <a:latin typeface="CMU Classical Serif" panose="02000603000000000000" pitchFamily="2" charset="0"/>
                    <a:ea typeface="CMU Classical Serif" panose="02000603000000000000" pitchFamily="2" charset="0"/>
                    <a:cs typeface="CMU Classical Serif" panose="02000603000000000000" pitchFamily="2" charset="0"/>
                  </a:rPr>
                  <a:t>bv</a:t>
                </a:r>
                <a:r>
                  <a:rPr lang="en-US" sz="2400" dirty="0">
                    <a:solidFill>
                      <a:srgbClr val="7030A0"/>
                    </a:solidFill>
                  </a:rPr>
                  <a:t> with identical </a:t>
                </a:r>
                <a:r>
                  <a:rPr lang="en-US" sz="2400" dirty="0" smtClean="0">
                    <a:solidFill>
                      <a:srgbClr val="7030A0"/>
                    </a:solidFill>
                  </a:rPr>
                  <a:t>basic values</a:t>
                </a:r>
                <a:r>
                  <a:rPr lang="en-US" sz="2400" dirty="0"/>
                  <a:t>, and </a:t>
                </a:r>
                <a:r>
                  <a:rPr lang="en-US" sz="2400" dirty="0">
                    <a:solidFill>
                      <a:srgbClr val="0070C0"/>
                    </a:solidFill>
                  </a:rPr>
                  <a:t>the occurrences of </a:t>
                </a:r>
                <a:r>
                  <a:rPr lang="en-US" sz="2400" dirty="0" smtClean="0">
                    <a:solidFill>
                      <a:srgbClr val="0070C0"/>
                    </a:solidFill>
                    <a:latin typeface="CMU Classical Serif" panose="02000603000000000000" pitchFamily="2" charset="0"/>
                    <a:ea typeface="CMU Classical Serif" panose="02000603000000000000" pitchFamily="2" charset="0"/>
                    <a:cs typeface="CMU Classical Serif" panose="02000603000000000000" pitchFamily="2" charset="0"/>
                  </a:rPr>
                  <a:t>*</a:t>
                </a:r>
                <a:r>
                  <a:rPr lang="en-US" sz="2400" dirty="0" smtClean="0">
                    <a:solidFill>
                      <a:srgbClr val="0070C0"/>
                    </a:solidFill>
                  </a:rPr>
                  <a:t> </a:t>
                </a:r>
                <a:r>
                  <a:rPr lang="en-US" sz="2400" dirty="0">
                    <a:solidFill>
                      <a:srgbClr val="0070C0"/>
                    </a:solidFill>
                  </a:rPr>
                  <a:t>with any, possibly </a:t>
                </a:r>
                <a:r>
                  <a:rPr lang="en-US" sz="2400" dirty="0" smtClean="0">
                    <a:solidFill>
                      <a:srgbClr val="0070C0"/>
                    </a:solidFill>
                  </a:rPr>
                  <a:t>different subtrees</a:t>
                </a:r>
                <a:r>
                  <a:rPr lang="en-US" sz="2400" dirty="0" smtClean="0"/>
                  <a:t>. </a:t>
                </a:r>
              </a:p>
              <a:p>
                <a:pPr marL="0" indent="0">
                  <a:buNone/>
                </a:pPr>
                <a:r>
                  <a:rPr lang="en-US" sz="2400" dirty="0" smtClean="0"/>
                  <a:t>Example -               </a:t>
                </a:r>
                <a14:m>
                  <m:oMath xmlns:m="http://schemas.openxmlformats.org/officeDocument/2006/math">
                    <m:r>
                      <m:rPr>
                        <m:sty m:val="p"/>
                      </m:rPr>
                      <a:rPr lang="en-US" sz="2400" b="0" i="0" smtClean="0">
                        <a:latin typeface="Cambria Math" panose="02040503050406030204" pitchFamily="18" charset="0"/>
                      </a:rPr>
                      <m:t>Λ</m:t>
                    </m:r>
                    <m:r>
                      <a:rPr lang="en-US" sz="2400" b="0" i="1" smtClean="0">
                        <a:latin typeface="Cambria Math" panose="02040503050406030204" pitchFamily="18" charset="0"/>
                      </a:rPr>
                      <m:t>={</m:t>
                    </m:r>
                    <m:r>
                      <a:rPr lang="en-US" sz="2400" b="0" i="1" smtClean="0">
                        <a:latin typeface="Cambria Math" panose="02040503050406030204" pitchFamily="18" charset="0"/>
                      </a:rPr>
                      <m:t>𝑎</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m:t>
                        </m:r>
                        <m:r>
                          <a:rPr lang="en-US" sz="2400" b="0" i="1" smtClean="0">
                            <a:latin typeface="Cambria Math" panose="02040503050406030204" pitchFamily="18" charset="0"/>
                          </a:rPr>
                          <m:t>𝑏𝑣</m:t>
                        </m:r>
                      </m:e>
                    </m:d>
                    <m:r>
                      <a:rPr lang="en-US" sz="2400" b="0" i="1" smtClean="0">
                        <a:latin typeface="Cambria Math" panose="02040503050406030204" pitchFamily="18" charset="0"/>
                      </a:rPr>
                      <m:t>, </m:t>
                    </m:r>
                    <m:r>
                      <a:rPr lang="en-US" sz="2400" b="0" i="1" smtClean="0">
                        <a:latin typeface="Cambria Math" panose="02040503050406030204" pitchFamily="18" charset="0"/>
                      </a:rPr>
                      <m:t>𝑏</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𝑏𝑣</m:t>
                        </m:r>
                        <m:r>
                          <a:rPr lang="en-US" sz="2400" b="0" i="1" smtClean="0">
                            <a:latin typeface="Cambria Math" panose="02040503050406030204" pitchFamily="18" charset="0"/>
                          </a:rPr>
                          <m:t>,∗</m:t>
                        </m:r>
                      </m:e>
                    </m:d>
                    <m:r>
                      <a:rPr lang="en-US" sz="2400" b="0" i="1" smtClean="0">
                        <a:latin typeface="Cambria Math" panose="02040503050406030204" pitchFamily="18" charset="0"/>
                      </a:rPr>
                      <m:t>}</m:t>
                    </m:r>
                  </m:oMath>
                </a14:m>
                <a:endParaRPr lang="en-US" sz="1800" dirty="0" smtClean="0"/>
              </a:p>
              <a:p>
                <a:pPr marL="0" indent="0" algn="ctr">
                  <a:buNone/>
                </a:pP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𝒯</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𝒯</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𝛾</m:t>
                    </m:r>
                    <m:r>
                      <a:rPr lang="en-US" sz="1800" b="0" i="1" smtClean="0">
                        <a:latin typeface="Cambria Math" panose="02040503050406030204" pitchFamily="18" charset="0"/>
                      </a:rPr>
                      <m:t>(</m:t>
                    </m:r>
                    <m:r>
                      <m:rPr>
                        <m:sty m:val="p"/>
                      </m:rPr>
                      <a:rPr lang="en-US" sz="1800" b="0" i="0" smtClean="0">
                        <a:latin typeface="Cambria Math" panose="02040503050406030204" pitchFamily="18" charset="0"/>
                      </a:rPr>
                      <m:t>Λ</m:t>
                    </m:r>
                    <m:r>
                      <a:rPr lang="en-US" sz="1800" b="0" i="0" smtClean="0">
                        <a:latin typeface="Cambria Math" panose="02040503050406030204" pitchFamily="18" charset="0"/>
                      </a:rPr>
                      <m:t>)</m:t>
                    </m:r>
                  </m:oMath>
                </a14:m>
                <a:r>
                  <a:rPr lang="en-US" sz="1800" dirty="0" smtClean="0"/>
                  <a:t>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𝒯</m:t>
                        </m:r>
                      </m:e>
                      <m:sub>
                        <m:r>
                          <a:rPr lang="en-US" sz="1800" i="1">
                            <a:latin typeface="Cambria Math" panose="02040503050406030204" pitchFamily="18" charset="0"/>
                          </a:rPr>
                          <m:t>1</m:t>
                        </m:r>
                      </m:sub>
                    </m:sSub>
                  </m:oMath>
                </a14:m>
                <a:r>
                  <a:rPr lang="en-US" sz="1800" dirty="0" smtClean="0"/>
                  <a:t> = </a:t>
                </a:r>
                <a:r>
                  <a:rPr lang="en-US" sz="1800" dirty="0" smtClean="0">
                    <a:latin typeface="Consolas" panose="020B0609020204030204" pitchFamily="49" charset="0"/>
                  </a:rPr>
                  <a:t>a(‘secret’,’2’) 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𝒯</m:t>
                        </m:r>
                      </m:e>
                      <m:sub>
                        <m:r>
                          <a:rPr lang="en-US" sz="1800" b="0" i="1" smtClean="0">
                            <a:latin typeface="Cambria Math" panose="02040503050406030204" pitchFamily="18" charset="0"/>
                          </a:rPr>
                          <m:t>2</m:t>
                        </m:r>
                      </m:sub>
                    </m:sSub>
                  </m:oMath>
                </a14:m>
                <a:r>
                  <a:rPr lang="en-US" sz="1800" dirty="0" smtClean="0"/>
                  <a:t> = </a:t>
                </a:r>
                <a:r>
                  <a:rPr lang="en-US" sz="1800" dirty="0" smtClean="0">
                    <a:latin typeface="Consolas" panose="020B0609020204030204" pitchFamily="49" charset="0"/>
                  </a:rPr>
                  <a:t>a(‘SECRET’,</a:t>
                </a:r>
                <a:r>
                  <a:rPr lang="en-US" sz="1800" dirty="0">
                    <a:latin typeface="Consolas" panose="020B0609020204030204" pitchFamily="49" charset="0"/>
                  </a:rPr>
                  <a:t>’2’) </a:t>
                </a:r>
                <a:endParaRPr lang="en-US" sz="18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229600" cy="4800600"/>
              </a:xfrm>
              <a:blipFill>
                <a:blip r:embed="rId3"/>
                <a:stretch>
                  <a:fillRect l="-1111" t="-3050"/>
                </a:stretch>
              </a:blipFill>
            </p:spPr>
            <p:txBody>
              <a:bodyPr/>
              <a:lstStyle/>
              <a:p>
                <a:r>
                  <a:rPr lang="en-US">
                    <a:noFill/>
                  </a:rPr>
                  <a:t> </a:t>
                </a:r>
              </a:p>
            </p:txBody>
          </p:sp>
        </mc:Fallback>
      </mc:AlternateContent>
    </p:spTree>
    <p:extLst>
      <p:ext uri="{BB962C8B-B14F-4D97-AF65-F5344CB8AC3E}">
        <p14:creationId xmlns:p14="http://schemas.microsoft.com/office/powerpoint/2010/main" val="1223542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Proving Noninterference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229600" cy="4800600"/>
              </a:xfrm>
            </p:spPr>
            <p:txBody>
              <a:bodyPr>
                <a:normAutofit/>
              </a:bodyPr>
              <a:lstStyle/>
              <a:p>
                <a:r>
                  <a:rPr lang="en-US" sz="2800" dirty="0" smtClean="0"/>
                  <a:t>Abstract values do not record sensitive data and precise information on basic values</a:t>
                </a:r>
              </a:p>
              <a:p>
                <a14:m>
                  <m:oMath xmlns:m="http://schemas.openxmlformats.org/officeDocument/2006/math">
                    <m:r>
                      <a:rPr lang="en-US" sz="2800" b="0" i="1" smtClean="0">
                        <a:latin typeface="Cambria Math" panose="02040503050406030204" pitchFamily="18" charset="0"/>
                      </a:rPr>
                      <m:t>𝑣𝑎</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𝑟</m:t>
                        </m:r>
                      </m:e>
                      <m:sub>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𝑛</m:t>
                        </m:r>
                      </m:sub>
                    </m:sSub>
                  </m:oMath>
                </a14:m>
                <a:r>
                  <a:rPr lang="en-US" sz="2800" dirty="0" smtClean="0"/>
                  <a:t> : sets of public views for variable x occurring at a node n</a:t>
                </a:r>
              </a:p>
              <a:p>
                <a:pPr lvl="1"/>
                <a:r>
                  <a:rPr lang="en-US" sz="2400" dirty="0" smtClean="0"/>
                  <a:t>Defined by means of </a:t>
                </a:r>
                <a:r>
                  <a:rPr lang="en-US" sz="2400" dirty="0" smtClean="0">
                    <a:solidFill>
                      <a:srgbClr val="7030A0"/>
                    </a:solidFill>
                  </a:rPr>
                  <a:t>Horn clauses </a:t>
                </a:r>
              </a:p>
              <a:p>
                <a:pPr lvl="2"/>
                <a:r>
                  <a:rPr lang="en-US" sz="2000" dirty="0" smtClean="0"/>
                  <a:t>Disjunction of literals with at most one positive literal</a:t>
                </a:r>
              </a:p>
              <a:p>
                <a14:m>
                  <m:oMath xmlns:m="http://schemas.openxmlformats.org/officeDocument/2006/math">
                    <m:r>
                      <a:rPr lang="en-US" sz="2400" b="0" i="1" smtClean="0">
                        <a:latin typeface="Cambria Math" panose="02040503050406030204" pitchFamily="18" charset="0"/>
                      </a:rPr>
                      <m:t>𝒯</m:t>
                    </m:r>
                    <m:r>
                      <a:rPr lang="en-US" sz="2400" b="0" i="1" smtClean="0">
                        <a:latin typeface="Cambria Math" panose="02040503050406030204" pitchFamily="18" charset="0"/>
                      </a:rPr>
                      <m:t>∈</m:t>
                    </m:r>
                    <m:r>
                      <a:rPr lang="en-US" sz="2400" b="0" i="1" smtClean="0">
                        <a:latin typeface="Cambria Math" panose="02040503050406030204" pitchFamily="18" charset="0"/>
                      </a:rPr>
                      <m:t>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 </m:t>
                    </m:r>
                    <m:r>
                      <a:rPr lang="en-US" sz="2400" b="0" i="1" smtClean="0">
                        <a:latin typeface="Cambria Math" panose="02040503050406030204" pitchFamily="18" charset="0"/>
                      </a:rPr>
                      <m:t>𝑎𝑡</m:t>
                    </m:r>
                    <m:r>
                      <a:rPr lang="en-US" sz="2400" b="0" i="1" smtClean="0">
                        <a:latin typeface="Cambria Math" panose="02040503050406030204" pitchFamily="18" charset="0"/>
                      </a:rPr>
                      <m:t> </m:t>
                    </m:r>
                    <m:r>
                      <a:rPr lang="en-US" sz="2400" b="0" i="1" smtClean="0">
                        <a:latin typeface="Cambria Math" panose="02040503050406030204" pitchFamily="18" charset="0"/>
                      </a:rPr>
                      <m:t>𝑛𝑜𝑑𝑒</m:t>
                    </m:r>
                    <m:r>
                      <a:rPr lang="en-US" sz="2400" b="0" i="1" smtClean="0">
                        <a:latin typeface="Cambria Math" panose="02040503050406030204" pitchFamily="18" charset="0"/>
                      </a:rPr>
                      <m:t> </m:t>
                    </m:r>
                    <m:r>
                      <a:rPr lang="en-US" sz="2400" b="0" i="1" smtClean="0">
                        <a:latin typeface="Cambria Math" panose="02040503050406030204" pitchFamily="18" charset="0"/>
                      </a:rPr>
                      <m:t>𝑛</m:t>
                    </m:r>
                    <m:r>
                      <a:rPr lang="en-US" sz="2400" b="0" i="1" smtClean="0">
                        <a:latin typeface="Cambria Math" panose="02040503050406030204" pitchFamily="18" charset="0"/>
                      </a:rPr>
                      <m:t> </m:t>
                    </m:r>
                    <m:r>
                      <a:rPr lang="en-US" sz="2400" b="0" i="1" smtClean="0">
                        <a:latin typeface="Cambria Math" panose="02040503050406030204" pitchFamily="18" charset="0"/>
                      </a:rPr>
                      <m:t>𝑖𝑓</m:t>
                    </m:r>
                    <m:r>
                      <a:rPr lang="en-US" sz="2400" b="0" i="1" smtClean="0">
                        <a:latin typeface="Cambria Math" panose="02040503050406030204" pitchFamily="18" charset="0"/>
                      </a:rPr>
                      <m:t> </m:t>
                    </m:r>
                    <m:r>
                      <a:rPr lang="en-US" sz="2400" b="0" i="1" smtClean="0">
                        <a:latin typeface="Cambria Math" panose="02040503050406030204" pitchFamily="18" charset="0"/>
                      </a:rPr>
                      <m:t>𝑣𝑎</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𝑛</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𝒯</m:t>
                        </m:r>
                      </m:e>
                    </m:d>
                    <m:r>
                      <a:rPr lang="en-US" sz="2400" b="0" i="1" smtClean="0">
                        <a:latin typeface="Cambria Math" panose="02040503050406030204" pitchFamily="18" charset="0"/>
                      </a:rPr>
                      <m:t> </m:t>
                    </m:r>
                    <m:r>
                      <a:rPr lang="en-US" sz="2400" b="0" i="1" smtClean="0">
                        <a:latin typeface="Cambria Math" panose="02040503050406030204" pitchFamily="18" charset="0"/>
                      </a:rPr>
                      <m:t>h</m:t>
                    </m:r>
                    <m:r>
                      <a:rPr lang="en-US" sz="2400" b="0" i="1" smtClean="0">
                        <a:latin typeface="Cambria Math" panose="02040503050406030204" pitchFamily="18" charset="0"/>
                      </a:rPr>
                      <m:t>𝑜𝑙𝑑𝑠</m:t>
                    </m:r>
                  </m:oMath>
                </a14:m>
                <a:endParaRPr lang="en-US" sz="2400" dirty="0" smtClean="0"/>
              </a:p>
              <a:p>
                <a:endParaRPr lang="en-US" sz="24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229600" cy="4800600"/>
              </a:xfrm>
              <a:blipFill>
                <a:blip r:embed="rId3"/>
                <a:stretch>
                  <a:fillRect l="-1333" t="-1398" r="-2593"/>
                </a:stretch>
              </a:blipFill>
            </p:spPr>
            <p:txBody>
              <a:bodyPr/>
              <a:lstStyle/>
              <a:p>
                <a:r>
                  <a:rPr lang="en-US">
                    <a:noFill/>
                  </a:rPr>
                  <a:t> </a:t>
                </a:r>
              </a:p>
            </p:txBody>
          </p:sp>
        </mc:Fallback>
      </mc:AlternateContent>
    </p:spTree>
    <p:extLst>
      <p:ext uri="{BB962C8B-B14F-4D97-AF65-F5344CB8AC3E}">
        <p14:creationId xmlns:p14="http://schemas.microsoft.com/office/powerpoint/2010/main" val="116717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Proving Noninterference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1676400"/>
                <a:ext cx="8839200" cy="4800600"/>
              </a:xfrm>
            </p:spPr>
            <p:txBody>
              <a:bodyPr>
                <a:normAutofit/>
              </a:bodyPr>
              <a:lstStyle/>
              <a:p>
                <a:r>
                  <a:rPr lang="en-US" sz="2600" dirty="0" smtClean="0"/>
                  <a:t>Assignments as Horn clauses</a:t>
                </a:r>
              </a:p>
              <a:p>
                <a:pPr marL="457200" lvl="1" indent="0">
                  <a:buNone/>
                </a:pPr>
                <a:r>
                  <a:rPr lang="en-US" sz="2400" dirty="0" smtClean="0"/>
                  <a:t>Transformers of the form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𝑒</m:t>
                        </m:r>
                      </m:e>
                      <m:sub>
                        <m:r>
                          <a:rPr lang="en-US" sz="2400" b="0" i="1" smtClean="0">
                            <a:latin typeface="Cambria Math" panose="02040503050406030204" pitchFamily="18" charset="0"/>
                            <a:ea typeface="Cambria Math" panose="02040503050406030204" pitchFamily="18" charset="0"/>
                          </a:rPr>
                          <m:t>1</m:t>
                        </m:r>
                      </m:sub>
                    </m:sSub>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𝑛</m:t>
                            </m:r>
                          </m:sub>
                        </m:sSub>
                      </m:e>
                    </m:d>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𝑦</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𝑒</m:t>
                        </m:r>
                      </m:e>
                      <m:sub>
                        <m:r>
                          <a:rPr lang="en-US" sz="2400" b="0" i="1" smtClean="0">
                            <a:latin typeface="Cambria Math" panose="02040503050406030204" pitchFamily="18" charset="0"/>
                            <a:ea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𝑦</m:t>
                        </m:r>
                      </m:e>
                      <m:sub>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𝑦</m:t>
                        </m:r>
                      </m:e>
                      <m:sub>
                        <m:r>
                          <a:rPr lang="en-US" sz="2400" b="0" i="1" smtClean="0">
                            <a:latin typeface="Cambria Math" panose="02040503050406030204" pitchFamily="18" charset="0"/>
                            <a:ea typeface="Cambria Math" panose="02040503050406030204" pitchFamily="18" charset="0"/>
                          </a:rPr>
                          <m:t>𝑛</m:t>
                        </m:r>
                      </m:sub>
                    </m:sSub>
                    <m:r>
                      <a:rPr lang="en-US" sz="2400" b="0" i="1" smtClean="0">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m:t>
                    </m:r>
                  </m:oMath>
                </a14:m>
                <a:endParaRPr lang="en-US" sz="2400" dirty="0" smtClean="0"/>
              </a:p>
              <a:p>
                <a:pPr lvl="1"/>
                <a:r>
                  <a:rPr lang="en-US" sz="2000" dirty="0" smtClean="0"/>
                  <a:t>For all variables </a:t>
                </a:r>
                <a14:m>
                  <m:oMath xmlns:m="http://schemas.openxmlformats.org/officeDocument/2006/math">
                    <m:r>
                      <a:rPr lang="en-US" sz="2000" b="0" i="1" smtClean="0">
                        <a:latin typeface="Cambria Math" panose="02040503050406030204" pitchFamily="18" charset="0"/>
                      </a:rPr>
                      <m:t>𝑧</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  </m:t>
                    </m:r>
                    <m:r>
                      <a:rPr lang="en-US" sz="2000" b="0" i="1" smtClean="0">
                        <a:latin typeface="Cambria Math" panose="02040503050406030204" pitchFamily="18" charset="0"/>
                      </a:rPr>
                      <m:t>𝑎𝑛𝑑</m:t>
                    </m:r>
                    <m:r>
                      <a:rPr lang="en-US" sz="2000" b="0" i="1" smtClean="0">
                        <a:latin typeface="Cambria Math" panose="02040503050406030204" pitchFamily="18" charset="0"/>
                      </a:rPr>
                      <m:t> </m:t>
                    </m:r>
                    <m:r>
                      <a:rPr lang="en-US" sz="2000" i="1">
                        <a:latin typeface="Cambria Math" panose="02040503050406030204" pitchFamily="18" charset="0"/>
                      </a:rPr>
                      <m:t>𝑧</m:t>
                    </m:r>
                    <m:r>
                      <a:rPr lang="en-US" sz="2000" i="1">
                        <a:latin typeface="Cambria Math" panose="02040503050406030204" pitchFamily="18" charset="0"/>
                      </a:rPr>
                      <m:t>≠</m:t>
                    </m:r>
                    <m:r>
                      <a:rPr lang="en-US" sz="2000" b="0" i="1" smtClean="0">
                        <a:latin typeface="Cambria Math" panose="02040503050406030204" pitchFamily="18" charset="0"/>
                      </a:rPr>
                      <m:t>𝑦</m:t>
                    </m:r>
                  </m:oMath>
                </a14:m>
                <a:r>
                  <a:rPr lang="en-US" sz="2000" dirty="0" smtClean="0"/>
                  <a:t> : </a:t>
                </a:r>
                <a14:m>
                  <m:oMath xmlns:m="http://schemas.openxmlformats.org/officeDocument/2006/math">
                    <m:r>
                      <a:rPr lang="en-US" sz="2000" b="0" i="1" smtClean="0">
                        <a:latin typeface="Cambria Math" panose="02040503050406030204" pitchFamily="18" charset="0"/>
                      </a:rPr>
                      <m:t>𝑣𝑎</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𝑧</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m:t>
                            </m:r>
                          </m:sup>
                        </m:sSup>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𝑋</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𝑣𝑎</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𝑧</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𝑋</m:t>
                    </m:r>
                    <m:r>
                      <a:rPr lang="en-US" sz="2000" b="0" i="1" smtClean="0">
                        <a:latin typeface="Cambria Math" panose="02040503050406030204" pitchFamily="18" charset="0"/>
                        <a:ea typeface="Cambria Math" panose="02040503050406030204" pitchFamily="18" charset="0"/>
                      </a:rPr>
                      <m:t>)</m:t>
                    </m:r>
                  </m:oMath>
                </a14:m>
                <a:endParaRPr lang="en-US" sz="2000" dirty="0" smtClean="0"/>
              </a:p>
              <a:p>
                <a:pPr lvl="1"/>
                <a:r>
                  <a:rPr lang="en-US" sz="2000" dirty="0" smtClean="0"/>
                  <a:t>For edges with label </a:t>
                </a:r>
                <a14:m>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m:t>
                    </m:r>
                  </m:oMath>
                </a14:m>
                <a:r>
                  <a:rPr lang="en-US" sz="2000" dirty="0" smtClean="0"/>
                  <a:t> : </a:t>
                </a:r>
                <a14:m>
                  <m:oMath xmlns:m="http://schemas.openxmlformats.org/officeDocument/2006/math">
                    <m:r>
                      <a:rPr lang="en-US" sz="2000" i="1">
                        <a:latin typeface="Cambria Math" panose="02040503050406030204" pitchFamily="18" charset="0"/>
                      </a:rPr>
                      <m:t>𝑣𝑎</m:t>
                    </m:r>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b="0" i="1" smtClean="0">
                            <a:latin typeface="Cambria Math" panose="02040503050406030204" pitchFamily="18" charset="0"/>
                          </a:rPr>
                          <m:t>𝑥</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𝑛</m:t>
                            </m:r>
                          </m:e>
                          <m:sup>
                            <m:r>
                              <a:rPr lang="en-US" sz="2000" i="1">
                                <a:latin typeface="Cambria Math" panose="02040503050406030204" pitchFamily="18" charset="0"/>
                              </a:rPr>
                              <m:t>′</m:t>
                            </m:r>
                          </m:sup>
                        </m:sSup>
                      </m:sub>
                    </m:sSub>
                    <m:d>
                      <m:dPr>
                        <m:ctrlPr>
                          <a:rPr lang="en-US" sz="2000" i="1">
                            <a:latin typeface="Cambria Math" panose="02040503050406030204" pitchFamily="18" charset="0"/>
                          </a:rPr>
                        </m:ctrlPr>
                      </m:dPr>
                      <m:e>
                        <m:r>
                          <a:rPr lang="en-US" sz="2000" i="1">
                            <a:latin typeface="Cambria Math" panose="02040503050406030204" pitchFamily="18" charset="0"/>
                          </a:rPr>
                          <m:t>𝑋</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𝑣𝑎</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𝑦</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𝑛</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𝑋</m:t>
                    </m:r>
                    <m:r>
                      <a:rPr lang="en-US" sz="2000" i="1">
                        <a:latin typeface="Cambria Math" panose="02040503050406030204" pitchFamily="18" charset="0"/>
                        <a:ea typeface="Cambria Math" panose="02040503050406030204" pitchFamily="18" charset="0"/>
                      </a:rPr>
                      <m:t>)</m:t>
                    </m:r>
                  </m:oMath>
                </a14:m>
                <a:endParaRPr lang="en-US" sz="2000" dirty="0" smtClean="0"/>
              </a:p>
              <a:p>
                <a:pPr lvl="1"/>
                <a:r>
                  <a:rPr lang="en-US" sz="2000" dirty="0"/>
                  <a:t>For edges with label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𝜎</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m:t>
                    </m:r>
                    <m:r>
                      <a:rPr lang="en-US" sz="2000" b="0" i="1" smtClean="0">
                        <a:latin typeface="Cambria Math" panose="02040503050406030204" pitchFamily="18" charset="0"/>
                      </a:rPr>
                      <m:t>𝑧</m:t>
                    </m:r>
                    <m:r>
                      <a:rPr lang="en-US" sz="2000" b="0" i="1" smtClean="0">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𝜎</m:t>
                        </m:r>
                      </m:e>
                      <m:sub>
                        <m:r>
                          <a:rPr lang="en-US" sz="2000" i="1">
                            <a:latin typeface="Cambria Math" panose="02040503050406030204" pitchFamily="18" charset="0"/>
                          </a:rPr>
                          <m:t>2</m:t>
                        </m:r>
                      </m:sub>
                    </m:sSub>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𝑧</m:t>
                    </m:r>
                    <m:r>
                      <a:rPr lang="en-US" sz="2000" i="1">
                        <a:latin typeface="Cambria Math" panose="02040503050406030204" pitchFamily="18" charset="0"/>
                      </a:rPr>
                      <m:t>))</m:t>
                    </m:r>
                  </m:oMath>
                </a14:m>
                <a:r>
                  <a:rPr lang="en-US" sz="2000" dirty="0"/>
                  <a:t> : </a:t>
                </a:r>
                <a:r>
                  <a:rPr lang="en-US" sz="2000" i="1" dirty="0" smtClean="0">
                    <a:latin typeface="Cambria Math" panose="02040503050406030204" pitchFamily="18" charset="0"/>
                  </a:rPr>
                  <a:t/>
                </a:r>
                <a:br>
                  <a:rPr lang="en-US" sz="2000" i="1" dirty="0" smtClean="0">
                    <a:latin typeface="Cambria Math" panose="02040503050406030204" pitchFamily="18" charset="0"/>
                  </a:rPr>
                </a:br>
                <a14:m>
                  <m:oMath xmlns:m="http://schemas.openxmlformats.org/officeDocument/2006/math">
                    <m:r>
                      <a:rPr lang="en-US" sz="2000" i="1">
                        <a:latin typeface="Cambria Math" panose="02040503050406030204" pitchFamily="18" charset="0"/>
                      </a:rPr>
                      <m:t>𝑣𝑎</m:t>
                    </m:r>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𝑛</m:t>
                            </m:r>
                          </m:e>
                          <m:sup>
                            <m:r>
                              <a:rPr lang="en-US" sz="2000" i="1">
                                <a:latin typeface="Cambria Math" panose="02040503050406030204" pitchFamily="18" charset="0"/>
                              </a:rPr>
                              <m:t>′</m:t>
                            </m:r>
                          </m:sup>
                        </m:sSup>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𝜎</m:t>
                            </m:r>
                          </m:e>
                          <m:sub>
                            <m:r>
                              <a:rPr lang="en-US" sz="2000" i="1">
                                <a:latin typeface="Cambria Math" panose="02040503050406030204" pitchFamily="18" charset="0"/>
                              </a:rPr>
                              <m:t>2</m:t>
                            </m:r>
                          </m:sub>
                        </m:sSub>
                        <m:r>
                          <a:rPr lang="en-US" sz="2000" i="1">
                            <a:latin typeface="Cambria Math" panose="02040503050406030204" pitchFamily="18" charset="0"/>
                          </a:rPr>
                          <m:t>(</m:t>
                        </m:r>
                        <m:r>
                          <a:rPr lang="en-US" sz="2000" b="0" i="1" smtClean="0">
                            <a:latin typeface="Cambria Math" panose="02040503050406030204" pitchFamily="18" charset="0"/>
                          </a:rPr>
                          <m:t>𝐿</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i="1">
                            <a:latin typeface="Cambria Math" panose="02040503050406030204" pitchFamily="18" charset="0"/>
                          </a:rPr>
                          <m:t>)</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𝑣𝑎</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𝑟</m:t>
                        </m:r>
                      </m:e>
                      <m:sub>
                        <m:r>
                          <a:rPr lang="en-US" sz="2000" i="1">
                            <a:latin typeface="Cambria Math" panose="02040503050406030204" pitchFamily="18" charset="0"/>
                            <a:ea typeface="Cambria Math" panose="02040503050406030204" pitchFamily="18" charset="0"/>
                          </a:rPr>
                          <m:t>𝑦</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𝑛</m:t>
                        </m:r>
                      </m:sub>
                    </m:sSub>
                    <m:d>
                      <m:dPr>
                        <m:ctrlPr>
                          <a:rPr lang="en-US" sz="2000" i="1">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𝐿</m:t>
                        </m:r>
                      </m:e>
                    </m:d>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𝑣𝑎</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𝑧</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𝑛</m:t>
                        </m:r>
                      </m:sub>
                    </m:sSub>
                    <m:d>
                      <m:dPr>
                        <m:ctrlPr>
                          <a:rPr lang="en-US" sz="2000" i="1">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𝑅</m:t>
                        </m:r>
                      </m:e>
                    </m:d>
                  </m:oMath>
                </a14:m>
                <a:endParaRPr lang="en-US" sz="2000" i="1" dirty="0" smtClean="0">
                  <a:latin typeface="Cambria Math" panose="02040503050406030204" pitchFamily="18" charset="0"/>
                  <a:ea typeface="Cambria Math" panose="02040503050406030204" pitchFamily="18" charset="0"/>
                </a:endParaRPr>
              </a:p>
              <a:p>
                <a:pPr lvl="1"/>
                <a:r>
                  <a:rPr lang="en-US" sz="2000" dirty="0"/>
                  <a:t>For edges with label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m:t>
                    </m:r>
                    <m:r>
                      <a:rPr lang="en-US" sz="2000" b="0" i="1" smtClean="0">
                        <a:latin typeface="Cambria Math" panose="02040503050406030204" pitchFamily="18" charset="0"/>
                      </a:rPr>
                      <m:t>1</m:t>
                    </m:r>
                    <m:r>
                      <a:rPr lang="en-US" sz="2000" b="0" i="1" smtClean="0">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1</m:t>
                    </m:r>
                    <m:r>
                      <a:rPr lang="en-US" sz="2000" i="1">
                        <a:latin typeface="Cambria Math" panose="02040503050406030204" pitchFamily="18" charset="0"/>
                      </a:rPr>
                      <m:t>)</m:t>
                    </m:r>
                  </m:oMath>
                </a14:m>
                <a:r>
                  <a:rPr lang="en-US" sz="2000" dirty="0"/>
                  <a:t> : </a:t>
                </a:r>
                <a:r>
                  <a:rPr lang="en-US" sz="2000" i="1" dirty="0">
                    <a:latin typeface="Cambria Math" panose="02040503050406030204" pitchFamily="18" charset="0"/>
                  </a:rPr>
                  <a:t/>
                </a:r>
                <a:br>
                  <a:rPr lang="en-US" sz="2000" i="1" dirty="0">
                    <a:latin typeface="Cambria Math" panose="02040503050406030204" pitchFamily="18" charset="0"/>
                  </a:rPr>
                </a:br>
                <a14:m>
                  <m:oMath xmlns:m="http://schemas.openxmlformats.org/officeDocument/2006/math">
                    <m:r>
                      <a:rPr lang="en-US" sz="2000" i="1">
                        <a:latin typeface="Cambria Math" panose="02040503050406030204" pitchFamily="18" charset="0"/>
                      </a:rPr>
                      <m:t>𝑣𝑎</m:t>
                    </m:r>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𝑛</m:t>
                            </m:r>
                          </m:e>
                          <m:sup>
                            <m:r>
                              <a:rPr lang="en-US" sz="2000" i="1">
                                <a:latin typeface="Cambria Math" panose="02040503050406030204" pitchFamily="18" charset="0"/>
                              </a:rPr>
                              <m:t>′</m:t>
                            </m:r>
                          </m:sup>
                        </m:sSup>
                      </m:sub>
                    </m:sSub>
                    <m:d>
                      <m:dPr>
                        <m:ctrlPr>
                          <a:rPr lang="en-US" sz="2000" i="1">
                            <a:latin typeface="Cambria Math" panose="02040503050406030204" pitchFamily="18" charset="0"/>
                          </a:rPr>
                        </m:ctrlPr>
                      </m:dPr>
                      <m:e>
                        <m:r>
                          <a:rPr lang="en-US" sz="2000" b="0" i="1" smtClean="0">
                            <a:latin typeface="Cambria Math" panose="02040503050406030204" pitchFamily="18" charset="0"/>
                          </a:rPr>
                          <m:t>𝐿</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𝑣𝑎</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𝑟</m:t>
                        </m:r>
                      </m:e>
                      <m:sub>
                        <m:r>
                          <a:rPr lang="en-US" sz="2000" i="1">
                            <a:latin typeface="Cambria Math" panose="02040503050406030204" pitchFamily="18" charset="0"/>
                            <a:ea typeface="Cambria Math" panose="02040503050406030204" pitchFamily="18" charset="0"/>
                          </a:rPr>
                          <m:t>𝑦</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𝑛</m:t>
                        </m:r>
                      </m:sub>
                    </m:sSub>
                    <m:d>
                      <m:dPr>
                        <m:ctrlPr>
                          <a:rPr lang="en-US" sz="2000" i="1">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𝜎</m:t>
                            </m:r>
                          </m:e>
                          <m:sub>
                            <m:r>
                              <a:rPr lang="en-US" sz="2000" b="0" i="1" smtClean="0">
                                <a:latin typeface="Cambria Math" panose="02040503050406030204" pitchFamily="18" charset="0"/>
                                <a:ea typeface="Cambria Math" panose="02040503050406030204" pitchFamily="18" charset="0"/>
                              </a:rPr>
                              <m:t>2</m:t>
                            </m:r>
                          </m:sub>
                        </m:sSub>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𝐿</m:t>
                            </m:r>
                            <m:r>
                              <a:rPr lang="en-US" sz="2000" b="0" i="1" smtClean="0">
                                <a:latin typeface="Cambria Math" panose="02040503050406030204" pitchFamily="18" charset="0"/>
                                <a:ea typeface="Cambria Math" panose="02040503050406030204" pitchFamily="18" charset="0"/>
                              </a:rPr>
                              <m:t>,</m:t>
                            </m:r>
                            <m:r>
                              <m:rPr>
                                <m:lit/>
                              </m:rPr>
                              <a:rPr lang="en-US" sz="2000" b="0" i="1" smtClean="0">
                                <a:latin typeface="Cambria Math" panose="02040503050406030204" pitchFamily="18" charset="0"/>
                                <a:ea typeface="Cambria Math" panose="02040503050406030204" pitchFamily="18" charset="0"/>
                              </a:rPr>
                              <m:t>_</m:t>
                            </m:r>
                          </m:e>
                        </m:d>
                      </m:e>
                    </m:d>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𝑓𝑜𝑟</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𝑎𝑙𝑙</m:t>
                    </m:r>
                    <m:r>
                      <a:rPr lang="en-US" sz="2000" b="0" i="1" smtClean="0">
                        <a:latin typeface="Cambria Math" panose="02040503050406030204" pitchFamily="18" charset="0"/>
                        <a:ea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𝜎</m:t>
                        </m:r>
                      </m:e>
                      <m:sub>
                        <m:r>
                          <a:rPr lang="en-US" sz="2000" b="0" i="1" smtClean="0">
                            <a:latin typeface="Cambria Math" panose="02040503050406030204" pitchFamily="18" charset="0"/>
                            <a:ea typeface="Cambria Math" panose="02040503050406030204" pitchFamily="18" charset="0"/>
                          </a:rPr>
                          <m:t>2</m:t>
                        </m:r>
                      </m:sub>
                    </m:sSub>
                  </m:oMath>
                </a14:m>
                <a:endParaRPr lang="en-US" sz="2000" dirty="0" smtClean="0"/>
              </a:p>
              <a:p>
                <a:pPr lvl="1"/>
                <a:r>
                  <a:rPr lang="en-US" sz="2000" dirty="0"/>
                  <a:t>For edges with label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2</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2</m:t>
                    </m:r>
                    <m:r>
                      <a:rPr lang="en-US" sz="2000" i="1">
                        <a:latin typeface="Cambria Math" panose="02040503050406030204" pitchFamily="18" charset="0"/>
                      </a:rPr>
                      <m:t>)</m:t>
                    </m:r>
                  </m:oMath>
                </a14:m>
                <a:r>
                  <a:rPr lang="en-US" sz="2000" dirty="0"/>
                  <a:t> : </a:t>
                </a:r>
                <a:r>
                  <a:rPr lang="en-US" sz="2000" i="1" dirty="0">
                    <a:latin typeface="Cambria Math" panose="02040503050406030204" pitchFamily="18" charset="0"/>
                  </a:rPr>
                  <a:t/>
                </a:r>
                <a:br>
                  <a:rPr lang="en-US" sz="2000" i="1" dirty="0">
                    <a:latin typeface="Cambria Math" panose="02040503050406030204" pitchFamily="18" charset="0"/>
                  </a:rPr>
                </a:br>
                <a14:m>
                  <m:oMath xmlns:m="http://schemas.openxmlformats.org/officeDocument/2006/math">
                    <m:r>
                      <a:rPr lang="en-US" sz="2000" i="1">
                        <a:latin typeface="Cambria Math" panose="02040503050406030204" pitchFamily="18" charset="0"/>
                      </a:rPr>
                      <m:t>𝑣𝑎</m:t>
                    </m:r>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𝑛</m:t>
                            </m:r>
                          </m:e>
                          <m:sup>
                            <m:r>
                              <a:rPr lang="en-US" sz="2000" i="1">
                                <a:latin typeface="Cambria Math" panose="02040503050406030204" pitchFamily="18" charset="0"/>
                              </a:rPr>
                              <m:t>′</m:t>
                            </m:r>
                          </m:sup>
                        </m:sSup>
                      </m:sub>
                    </m:sSub>
                    <m:d>
                      <m:dPr>
                        <m:ctrlPr>
                          <a:rPr lang="en-US" sz="2000" i="1">
                            <a:latin typeface="Cambria Math" panose="02040503050406030204" pitchFamily="18" charset="0"/>
                          </a:rPr>
                        </m:ctrlPr>
                      </m:dPr>
                      <m:e>
                        <m:r>
                          <a:rPr lang="en-US" sz="2000" b="0" i="1" smtClean="0">
                            <a:latin typeface="Cambria Math" panose="02040503050406030204" pitchFamily="18" charset="0"/>
                          </a:rPr>
                          <m:t>𝑅</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𝑣𝑎</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𝑟</m:t>
                        </m:r>
                      </m:e>
                      <m:sub>
                        <m:r>
                          <a:rPr lang="en-US" sz="2000" i="1">
                            <a:latin typeface="Cambria Math" panose="02040503050406030204" pitchFamily="18" charset="0"/>
                            <a:ea typeface="Cambria Math" panose="02040503050406030204" pitchFamily="18" charset="0"/>
                          </a:rPr>
                          <m:t>𝑦</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𝑛</m:t>
                        </m:r>
                      </m:sub>
                    </m:sSub>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𝜎</m:t>
                            </m:r>
                          </m:e>
                          <m:sub>
                            <m:r>
                              <a:rPr lang="en-US" sz="2000" i="1">
                                <a:latin typeface="Cambria Math" panose="02040503050406030204" pitchFamily="18" charset="0"/>
                                <a:ea typeface="Cambria Math" panose="02040503050406030204" pitchFamily="18" charset="0"/>
                              </a:rPr>
                              <m:t>2</m:t>
                            </m:r>
                          </m:sub>
                        </m:sSub>
                        <m:d>
                          <m:dPr>
                            <m:ctrlPr>
                              <a:rPr lang="en-US" sz="2000" i="1">
                                <a:latin typeface="Cambria Math" panose="02040503050406030204" pitchFamily="18" charset="0"/>
                                <a:ea typeface="Cambria Math" panose="02040503050406030204" pitchFamily="18" charset="0"/>
                              </a:rPr>
                            </m:ctrlPr>
                          </m:dPr>
                          <m:e>
                            <m:r>
                              <m:rPr>
                                <m:lit/>
                              </m:rPr>
                              <a:rPr lang="en-US" sz="2000" i="1">
                                <a:latin typeface="Cambria Math" panose="02040503050406030204" pitchFamily="18" charset="0"/>
                                <a:ea typeface="Cambria Math" panose="02040503050406030204" pitchFamily="18" charset="0"/>
                              </a:rPr>
                              <m:t>_</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m:t>
                            </m:r>
                          </m:e>
                        </m:d>
                      </m:e>
                    </m:d>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𝑓𝑜𝑟</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𝑎𝑙𝑙</m:t>
                    </m:r>
                    <m:r>
                      <a:rPr lang="en-US" sz="2000" i="1">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𝜎</m:t>
                        </m:r>
                      </m:e>
                      <m:sub>
                        <m:r>
                          <a:rPr lang="en-US" sz="2000" i="1">
                            <a:latin typeface="Cambria Math" panose="02040503050406030204" pitchFamily="18" charset="0"/>
                            <a:ea typeface="Cambria Math" panose="02040503050406030204" pitchFamily="18" charset="0"/>
                          </a:rPr>
                          <m:t>2</m:t>
                        </m:r>
                      </m:sub>
                    </m:sSub>
                  </m:oMath>
                </a14:m>
                <a:endParaRPr lang="en-US" sz="2000" dirty="0" smtClean="0"/>
              </a:p>
              <a:p>
                <a:pPr lvl="1"/>
                <a:endParaRPr lang="en-US" sz="20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1676400"/>
                <a:ext cx="8839200" cy="4800600"/>
              </a:xfrm>
              <a:blipFill>
                <a:blip r:embed="rId3"/>
                <a:stretch>
                  <a:fillRect l="-1034" t="-1015"/>
                </a:stretch>
              </a:blipFill>
            </p:spPr>
            <p:txBody>
              <a:bodyPr/>
              <a:lstStyle/>
              <a:p>
                <a:r>
                  <a:rPr lang="en-US">
                    <a:noFill/>
                  </a:rPr>
                  <a:t> </a:t>
                </a:r>
              </a:p>
            </p:txBody>
          </p:sp>
        </mc:Fallback>
      </mc:AlternateContent>
    </p:spTree>
    <p:extLst>
      <p:ext uri="{BB962C8B-B14F-4D97-AF65-F5344CB8AC3E}">
        <p14:creationId xmlns:p14="http://schemas.microsoft.com/office/powerpoint/2010/main" val="1457620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Proving Noninterference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9200"/>
                <a:ext cx="8229600" cy="5257800"/>
              </a:xfrm>
            </p:spPr>
            <p:txBody>
              <a:bodyPr>
                <a:normAutofit/>
              </a:bodyPr>
              <a:lstStyle/>
              <a:p>
                <a:r>
                  <a:rPr lang="en-US" sz="2600" dirty="0" smtClean="0"/>
                  <a:t>Assignments as Horn clauses</a:t>
                </a:r>
                <a:endParaRPr lang="en-US" sz="2000" dirty="0" smtClean="0"/>
              </a:p>
              <a:p>
                <a:pPr lvl="1"/>
                <a:r>
                  <a:rPr lang="en-US" sz="2000" dirty="0" smtClean="0"/>
                  <a:t>For edges with label </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𝑓</m:t>
                    </m:r>
                    <m:r>
                      <a:rPr lang="en-US" sz="2000" i="1">
                        <a:latin typeface="Cambria Math" panose="02040503050406030204" pitchFamily="18" charset="0"/>
                      </a:rPr>
                      <m:t>)</m:t>
                    </m:r>
                  </m:oMath>
                </a14:m>
                <a:r>
                  <a:rPr lang="en-US" sz="2000" dirty="0"/>
                  <a:t> </a:t>
                </a:r>
                <a:r>
                  <a:rPr lang="en-US" sz="2000" dirty="0" smtClean="0"/>
                  <a:t>where </a:t>
                </a: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m:t>
                    </m:r>
                  </m:oMath>
                </a14:m>
                <a:r>
                  <a:rPr lang="en-US" sz="2000" i="1" dirty="0">
                    <a:latin typeface="Cambria Math" panose="02040503050406030204" pitchFamily="18" charset="0"/>
                  </a:rPr>
                  <a:t/>
                </a:r>
                <a:br>
                  <a:rPr lang="en-US" sz="2000" i="1" dirty="0">
                    <a:latin typeface="Cambria Math" panose="02040503050406030204" pitchFamily="18" charset="0"/>
                  </a:rPr>
                </a:br>
                <a:endParaRPr lang="en-US" sz="2000" dirty="0"/>
              </a:p>
              <a:p>
                <a:pPr lvl="1"/>
                <a:endParaRPr lang="en-US" sz="2000" dirty="0"/>
              </a:p>
              <a:p>
                <a:pPr lvl="1"/>
                <a:endParaRPr lang="en-US" sz="2000" dirty="0" smtClean="0"/>
              </a:p>
              <a:p>
                <a:pPr lvl="1"/>
                <a:endParaRPr lang="en-US" sz="2000" dirty="0" smtClean="0"/>
              </a:p>
              <a:p>
                <a:pPr lvl="1"/>
                <a:endParaRPr lang="en-US" sz="2000" dirty="0"/>
              </a:p>
              <a:p>
                <a:pPr lvl="1"/>
                <a:endParaRPr lang="en-US" sz="2000" dirty="0" smtClean="0"/>
              </a:p>
              <a:p>
                <a:pPr lvl="1"/>
                <a:r>
                  <a:rPr lang="en-US" sz="2000" dirty="0"/>
                  <a:t>For edges with label </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𝑒</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𝑘</m:t>
                            </m:r>
                          </m:sub>
                        </m:sSub>
                      </m:e>
                    </m:d>
                    <m:r>
                      <a:rPr lang="en-US" sz="2000" b="0" i="1" smtClean="0">
                        <a:latin typeface="Cambria Math" panose="02040503050406030204" pitchFamily="18" charset="0"/>
                      </a:rPr>
                      <m:t>, </m:t>
                    </m:r>
                    <m:r>
                      <a:rPr lang="en-US" sz="2000" b="0" i="1" smtClean="0">
                        <a:latin typeface="Cambria Math" panose="02040503050406030204" pitchFamily="18" charset="0"/>
                      </a:rPr>
                      <m:t>𝑠𝑘𝑖𝑝</m:t>
                    </m:r>
                    <m:r>
                      <a:rPr lang="en-US" sz="2000" b="0" i="1" smtClean="0">
                        <a:latin typeface="Cambria Math" panose="02040503050406030204" pitchFamily="18" charset="0"/>
                      </a:rPr>
                      <m:t>)</m:t>
                    </m:r>
                  </m:oMath>
                </a14:m>
                <a:r>
                  <a:rPr lang="en-US" sz="2000" dirty="0" smtClean="0"/>
                  <a:t> and </a:t>
                </a:r>
                <a:r>
                  <a:rPr lang="en-US" sz="2000" dirty="0"/>
                  <a:t> </a:t>
                </a:r>
                <a:r>
                  <a:rPr lang="en-US" sz="2000" dirty="0" smtClean="0"/>
                  <a:t/>
                </a:r>
                <a:br>
                  <a:rPr lang="en-US" sz="2000" dirty="0" smtClean="0"/>
                </a:br>
                <a:r>
                  <a:rPr lang="en-US" sz="2000" dirty="0" smtClean="0"/>
                  <a:t> </a:t>
                </a:r>
                <a14:m>
                  <m:oMath xmlns:m="http://schemas.openxmlformats.org/officeDocument/2006/math">
                    <m:d>
                      <m:dPr>
                        <m:ctrlPr>
                          <a:rPr lang="en-US" sz="2000" b="0" i="1">
                            <a:latin typeface="Cambria Math" panose="02040503050406030204" pitchFamily="18" charset="0"/>
                          </a:rPr>
                        </m:ctrlPr>
                      </m:dPr>
                      <m:e>
                        <m:r>
                          <a:rPr lang="en-US" sz="2000" b="0" i="1" smtClean="0">
                            <a:latin typeface="Cambria Math" panose="02040503050406030204" pitchFamily="18" charset="0"/>
                          </a:rPr>
                          <m:t>𝑠𝑘𝑖𝑝</m:t>
                        </m:r>
                        <m:r>
                          <a:rPr lang="en-US" sz="2000" b="0" i="1" smtClean="0">
                            <a:latin typeface="Cambria Math" panose="02040503050406030204" pitchFamily="18" charset="0"/>
                          </a:rPr>
                          <m:t>, </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𝑒</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𝑘</m:t>
                                </m:r>
                              </m:sub>
                            </m:sSub>
                          </m:e>
                        </m:d>
                      </m:e>
                    </m:d>
                  </m:oMath>
                </a14:m>
                <a:endParaRPr lang="en-US" sz="2000" dirty="0" smtClean="0"/>
              </a:p>
              <a:p>
                <a:pPr marL="457200" lvl="1" indent="0">
                  <a:buNone/>
                </a:pPr>
                <a:endParaRPr lang="en-US" sz="2000" dirty="0" smtClean="0"/>
              </a:p>
              <a:p>
                <a:pPr marL="457200" lvl="1" indent="0">
                  <a:buNone/>
                </a:pPr>
                <a:endParaRPr lang="en-US" sz="2000" dirty="0"/>
              </a:p>
              <a:p>
                <a:r>
                  <a:rPr lang="en-US" sz="2400" dirty="0" smtClean="0"/>
                  <a:t>Boolean Expressions </a:t>
                </a:r>
                <a:r>
                  <a:rPr lang="en-US" sz="2400" dirty="0"/>
                  <a:t>as Horn </a:t>
                </a:r>
                <a:r>
                  <a:rPr lang="en-US" sz="2400" dirty="0" smtClean="0"/>
                  <a:t>clauses (similarly)</a:t>
                </a:r>
                <a:endParaRPr lang="en-US" sz="2000" dirty="0"/>
              </a:p>
              <a:p>
                <a:pPr marL="457200" lvl="1" indent="0">
                  <a:buNone/>
                </a:pPr>
                <a:endParaRPr lang="en-US" sz="20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9200"/>
                <a:ext cx="8229600" cy="5257800"/>
              </a:xfrm>
              <a:blipFill>
                <a:blip r:embed="rId3"/>
                <a:stretch>
                  <a:fillRect l="-1111" t="-927"/>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2322285" y="2336800"/>
            <a:ext cx="4370615" cy="574654"/>
          </a:xfrm>
          <a:prstGeom prst="rect">
            <a:avLst/>
          </a:prstGeom>
        </p:spPr>
      </p:pic>
      <p:pic>
        <p:nvPicPr>
          <p:cNvPr id="6" name="Picture 5"/>
          <p:cNvPicPr>
            <a:picLocks noChangeAspect="1"/>
          </p:cNvPicPr>
          <p:nvPr/>
        </p:nvPicPr>
        <p:blipFill>
          <a:blip r:embed="rId5"/>
          <a:stretch>
            <a:fillRect/>
          </a:stretch>
        </p:blipFill>
        <p:spPr>
          <a:xfrm>
            <a:off x="2286000" y="3182971"/>
            <a:ext cx="4572000" cy="855629"/>
          </a:xfrm>
          <a:prstGeom prst="rect">
            <a:avLst/>
          </a:prstGeom>
        </p:spPr>
      </p:pic>
      <p:pic>
        <p:nvPicPr>
          <p:cNvPr id="4" name="Picture 3"/>
          <p:cNvPicPr>
            <a:picLocks noChangeAspect="1"/>
          </p:cNvPicPr>
          <p:nvPr/>
        </p:nvPicPr>
        <p:blipFill>
          <a:blip r:embed="rId6"/>
          <a:stretch>
            <a:fillRect/>
          </a:stretch>
        </p:blipFill>
        <p:spPr>
          <a:xfrm>
            <a:off x="1959654" y="5105400"/>
            <a:ext cx="5095875" cy="381000"/>
          </a:xfrm>
          <a:prstGeom prst="rect">
            <a:avLst/>
          </a:prstGeom>
        </p:spPr>
      </p:pic>
    </p:spTree>
    <p:extLst>
      <p:ext uri="{BB962C8B-B14F-4D97-AF65-F5344CB8AC3E}">
        <p14:creationId xmlns:p14="http://schemas.microsoft.com/office/powerpoint/2010/main" val="1231873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animEffect transition="in" filter="fade">
                                      <p:cBhvr>
                                        <p:cTn id="1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a:bodyPr>
          <a:lstStyle/>
          <a:p>
            <a:r>
              <a:rPr lang="en-US" sz="2800" dirty="0" smtClean="0"/>
              <a:t>Property Testing/Debugging</a:t>
            </a:r>
          </a:p>
          <a:p>
            <a:pPr lvl="1"/>
            <a:r>
              <a:rPr lang="en-US" sz="2600" dirty="0"/>
              <a:t>consists in considering a subset of the possible </a:t>
            </a:r>
            <a:r>
              <a:rPr lang="en-US" sz="2600" dirty="0" smtClean="0"/>
              <a:t>executions and </a:t>
            </a:r>
            <a:r>
              <a:rPr lang="en-US" sz="2600" u="sng" dirty="0" smtClean="0"/>
              <a:t>not</a:t>
            </a:r>
            <a:r>
              <a:rPr lang="en-US" sz="2600" dirty="0" smtClean="0"/>
              <a:t> </a:t>
            </a:r>
            <a:r>
              <a:rPr lang="en-US" sz="2600" dirty="0"/>
              <a:t>a correctness </a:t>
            </a:r>
            <a:r>
              <a:rPr lang="en-US" sz="2600" dirty="0" smtClean="0">
                <a:solidFill>
                  <a:srgbClr val="7030A0"/>
                </a:solidFill>
              </a:rPr>
              <a:t>proof</a:t>
            </a:r>
            <a:r>
              <a:rPr lang="en-US" sz="2600" dirty="0" smtClean="0"/>
              <a:t>;</a:t>
            </a:r>
          </a:p>
          <a:p>
            <a:pPr lvl="1"/>
            <a:r>
              <a:rPr lang="en-US" sz="2600" dirty="0" smtClean="0">
                <a:solidFill>
                  <a:srgbClr val="00B0F0"/>
                </a:solidFill>
              </a:rPr>
              <a:t>absence </a:t>
            </a:r>
            <a:r>
              <a:rPr lang="en-US" sz="2600" dirty="0">
                <a:solidFill>
                  <a:srgbClr val="00B0F0"/>
                </a:solidFill>
              </a:rPr>
              <a:t>of coverage </a:t>
            </a:r>
            <a:r>
              <a:rPr lang="en-US" sz="2600" dirty="0"/>
              <a:t>is the main problem</a:t>
            </a:r>
            <a:endParaRPr lang="en-US" sz="2600" dirty="0" smtClean="0">
              <a:solidFill>
                <a:srgbClr val="7030A0"/>
              </a:solidFill>
            </a:endParaRPr>
          </a:p>
        </p:txBody>
      </p:sp>
      <p:pic>
        <p:nvPicPr>
          <p:cNvPr id="3074" name="Picture 2" descr="C:\Users\Mohammad\Desktop\dictionary-clipart-free-vector-look-it-up-clip-art_107415_Look_It_Up_clip_art_high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9000" y="292781"/>
            <a:ext cx="1573161" cy="121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1612186" y="3400425"/>
            <a:ext cx="6084014" cy="3076575"/>
          </a:xfrm>
          <a:prstGeom prst="rect">
            <a:avLst/>
          </a:prstGeom>
        </p:spPr>
      </p:pic>
    </p:spTree>
    <p:extLst>
      <p:ext uri="{BB962C8B-B14F-4D97-AF65-F5344CB8AC3E}">
        <p14:creationId xmlns:p14="http://schemas.microsoft.com/office/powerpoint/2010/main" val="3266821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Proving Noninterference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371600"/>
                <a:ext cx="8229600" cy="5257800"/>
              </a:xfrm>
            </p:spPr>
            <p:txBody>
              <a:bodyPr>
                <a:normAutofit/>
              </a:bodyPr>
              <a:lstStyle/>
              <a:p>
                <a:r>
                  <a:rPr lang="en-US" sz="2800" dirty="0" smtClean="0"/>
                  <a:t>Theorem - </a:t>
                </a:r>
                <a:r>
                  <a:rPr lang="en-US" sz="2800" dirty="0"/>
                  <a:t>The abstract transformer </a:t>
                </a:r>
                <a14:m>
                  <m:oMath xmlns:m="http://schemas.openxmlformats.org/officeDocument/2006/math">
                    <m:sSup>
                      <m:sSupPr>
                        <m:ctrlPr>
                          <a:rPr lang="en-US" sz="2800" b="0" i="1" dirty="0" smtClean="0">
                            <a:latin typeface="Cambria Math" panose="02040503050406030204" pitchFamily="18" charset="0"/>
                            <a:ea typeface="Cambria Math" panose="02040503050406030204" pitchFamily="18" charset="0"/>
                          </a:rPr>
                        </m:ctrlPr>
                      </m:sSupPr>
                      <m:e>
                        <m:d>
                          <m:dPr>
                            <m:begChr m:val="⟦"/>
                            <m:endChr m:val="⟧"/>
                            <m:ctrlPr>
                              <a:rPr lang="en-US" sz="2800" b="0" i="1" dirty="0" smtClean="0">
                                <a:latin typeface="Cambria Math" panose="02040503050406030204" pitchFamily="18" charset="0"/>
                                <a:ea typeface="Cambria Math" panose="02040503050406030204" pitchFamily="18" charset="0"/>
                              </a:rPr>
                            </m:ctrlPr>
                          </m:dPr>
                          <m:e>
                            <m:r>
                              <a:rPr lang="en-US" sz="2800" b="0" i="1" dirty="0" smtClean="0">
                                <a:latin typeface="Cambria Math" panose="02040503050406030204" pitchFamily="18" charset="0"/>
                                <a:ea typeface="Cambria Math" panose="02040503050406030204" pitchFamily="18" charset="0"/>
                              </a:rPr>
                              <m:t>𝑓</m:t>
                            </m:r>
                            <m:r>
                              <a:rPr lang="en-US" sz="2800" b="0" i="1" dirty="0" smtClean="0">
                                <a:latin typeface="Cambria Math" panose="02040503050406030204" pitchFamily="18" charset="0"/>
                                <a:ea typeface="Cambria Math" panose="02040503050406030204" pitchFamily="18" charset="0"/>
                              </a:rPr>
                              <m:t>,</m:t>
                            </m:r>
                            <m:r>
                              <a:rPr lang="en-US" sz="2800" b="0" i="1" dirty="0" smtClean="0">
                                <a:latin typeface="Cambria Math" panose="02040503050406030204" pitchFamily="18" charset="0"/>
                                <a:ea typeface="Cambria Math" panose="02040503050406030204" pitchFamily="18" charset="0"/>
                              </a:rPr>
                              <m:t>𝑔</m:t>
                            </m:r>
                          </m:e>
                        </m:d>
                      </m:e>
                      <m:sup>
                        <m:r>
                          <a:rPr lang="en-US" sz="2800" b="0" i="1" dirty="0" smtClean="0">
                            <a:latin typeface="Cambria Math" panose="02040503050406030204" pitchFamily="18" charset="0"/>
                            <a:ea typeface="Cambria Math" panose="02040503050406030204" pitchFamily="18" charset="0"/>
                          </a:rPr>
                          <m:t>#</m:t>
                        </m:r>
                      </m:sup>
                    </m:sSup>
                  </m:oMath>
                </a14:m>
                <a:r>
                  <a:rPr lang="en-US" sz="2800" dirty="0"/>
                  <a:t> for a </a:t>
                </a:r>
                <a:r>
                  <a:rPr lang="en-US" sz="2800" dirty="0" smtClean="0"/>
                  <a:t>pair </a:t>
                </a:r>
                <a14:m>
                  <m:oMath xmlns:m="http://schemas.openxmlformats.org/officeDocument/2006/math">
                    <m:r>
                      <a:rPr lang="en-US" sz="2800" i="1" dirty="0" smtClean="0">
                        <a:latin typeface="Cambria Math" panose="02040503050406030204" pitchFamily="18" charset="0"/>
                      </a:rPr>
                      <m:t>(</m:t>
                    </m:r>
                    <m:r>
                      <a:rPr lang="en-US" sz="2800" i="1" dirty="0" smtClean="0">
                        <a:latin typeface="Cambria Math" panose="02040503050406030204" pitchFamily="18" charset="0"/>
                      </a:rPr>
                      <m:t>𝑓</m:t>
                    </m:r>
                    <m:r>
                      <a:rPr lang="en-US" sz="2800" b="0" i="1" dirty="0" smtClean="0">
                        <a:latin typeface="Cambria Math" panose="02040503050406030204" pitchFamily="18" charset="0"/>
                      </a:rPr>
                      <m:t>,</m:t>
                    </m:r>
                    <m:r>
                      <a:rPr lang="en-US" sz="2800" i="1" dirty="0">
                        <a:latin typeface="Cambria Math" panose="02040503050406030204" pitchFamily="18" charset="0"/>
                      </a:rPr>
                      <m:t>𝑔</m:t>
                    </m:r>
                    <m:r>
                      <a:rPr lang="en-US" sz="2800" i="1" dirty="0">
                        <a:latin typeface="Cambria Math" panose="02040503050406030204" pitchFamily="18" charset="0"/>
                      </a:rPr>
                      <m:t>)</m:t>
                    </m:r>
                  </m:oMath>
                </a14:m>
                <a:r>
                  <a:rPr lang="en-US" sz="2800" dirty="0"/>
                  <a:t> as </a:t>
                </a:r>
                <a:r>
                  <a:rPr lang="en-US" sz="2800" dirty="0" smtClean="0"/>
                  <a:t>defined </a:t>
                </a:r>
                <a:r>
                  <a:rPr lang="en-US" sz="2800" dirty="0"/>
                  <a:t>by Horn clauses is a correct abstract </a:t>
                </a:r>
                <a:r>
                  <a:rPr lang="en-US" sz="2800" dirty="0" smtClean="0"/>
                  <a:t>transformer. </a:t>
                </a:r>
              </a:p>
              <a:p>
                <a:pPr lvl="1"/>
                <a:r>
                  <a:rPr lang="en-US" sz="2400" dirty="0" smtClean="0"/>
                  <a:t>In </a:t>
                </a:r>
                <a:r>
                  <a:rPr lang="en-US" sz="2400" dirty="0"/>
                  <a:t>other </a:t>
                </a:r>
                <a:r>
                  <a:rPr lang="en-US" sz="2400" dirty="0" smtClean="0"/>
                  <a:t>words, if </a:t>
                </a:r>
                <a14:m>
                  <m:oMath xmlns:m="http://schemas.openxmlformats.org/officeDocument/2006/math">
                    <m:d>
                      <m:dPr>
                        <m:begChr m:val="⟦"/>
                        <m:endChr m:val="⟧"/>
                        <m:ctrlPr>
                          <a:rPr lang="en-US" sz="2400" i="1" dirty="0">
                            <a:latin typeface="Cambria Math" panose="02040503050406030204" pitchFamily="18" charset="0"/>
                            <a:ea typeface="Cambria Math" panose="02040503050406030204" pitchFamily="18" charset="0"/>
                          </a:rPr>
                        </m:ctrlPr>
                      </m:dPr>
                      <m:e>
                        <m:r>
                          <a:rPr lang="en-US" sz="2400" i="1" dirty="0">
                            <a:latin typeface="Cambria Math" panose="02040503050406030204" pitchFamily="18" charset="0"/>
                            <a:ea typeface="Cambria Math" panose="02040503050406030204" pitchFamily="18" charset="0"/>
                          </a:rPr>
                          <m:t>𝑓</m:t>
                        </m:r>
                      </m:e>
                    </m:d>
                    <m:d>
                      <m:dPr>
                        <m:ctrlPr>
                          <a:rPr lang="en-US" sz="2400" b="0" i="1" dirty="0" smtClean="0">
                            <a:latin typeface="Cambria Math" panose="02040503050406030204" pitchFamily="18" charset="0"/>
                            <a:ea typeface="Cambria Math" panose="02040503050406030204" pitchFamily="18" charset="0"/>
                          </a:rPr>
                        </m:ctrlPr>
                      </m:dPr>
                      <m:e>
                        <m:sSub>
                          <m:sSubPr>
                            <m:ctrlPr>
                              <a:rPr lang="en-US" sz="2400" b="0" i="1" dirty="0" smtClean="0">
                                <a:latin typeface="Cambria Math" panose="02040503050406030204" pitchFamily="18" charset="0"/>
                                <a:ea typeface="Cambria Math" panose="02040503050406030204" pitchFamily="18" charset="0"/>
                              </a:rPr>
                            </m:ctrlPr>
                          </m:sSubPr>
                          <m:e>
                            <m:r>
                              <m:rPr>
                                <m:sty m:val="p"/>
                              </m:rPr>
                              <a:rPr lang="en-US" sz="2400" b="0" i="0" dirty="0" smtClean="0">
                                <a:latin typeface="Cambria Math" panose="02040503050406030204" pitchFamily="18" charset="0"/>
                                <a:ea typeface="Cambria Math" panose="02040503050406030204" pitchFamily="18" charset="0"/>
                              </a:rPr>
                              <m:t>s</m:t>
                            </m:r>
                          </m:e>
                          <m:sub>
                            <m:r>
                              <a:rPr lang="en-US" sz="2400" b="0" i="0" dirty="0" smtClean="0">
                                <a:latin typeface="Cambria Math" panose="02040503050406030204" pitchFamily="18" charset="0"/>
                                <a:ea typeface="Cambria Math" panose="02040503050406030204" pitchFamily="18" charset="0"/>
                              </a:rPr>
                              <m:t>0</m:t>
                            </m:r>
                          </m:sub>
                        </m:sSub>
                      </m:e>
                    </m:d>
                    <m:r>
                      <a:rPr lang="en-US" sz="2400" b="0" i="0" dirty="0" smtClean="0">
                        <a:latin typeface="Cambria Math" panose="02040503050406030204" pitchFamily="18" charset="0"/>
                        <a:ea typeface="Cambria Math" panose="02040503050406030204" pitchFamily="18" charset="0"/>
                      </a:rPr>
                      <m:t>=</m:t>
                    </m:r>
                    <m:r>
                      <m:rPr>
                        <m:sty m:val="p"/>
                      </m:rPr>
                      <a:rPr lang="en-US" sz="2400" b="0" i="0" dirty="0" smtClean="0">
                        <a:latin typeface="Cambria Math" panose="02040503050406030204" pitchFamily="18" charset="0"/>
                        <a:ea typeface="Cambria Math" panose="02040503050406030204" pitchFamily="18" charset="0"/>
                      </a:rPr>
                      <m:t>s</m:t>
                    </m:r>
                  </m:oMath>
                </a14:m>
                <a:r>
                  <a:rPr lang="en-US" sz="2400" dirty="0"/>
                  <a:t> and </a:t>
                </a:r>
                <a14:m>
                  <m:oMath xmlns:m="http://schemas.openxmlformats.org/officeDocument/2006/math">
                    <m:d>
                      <m:dPr>
                        <m:begChr m:val="⟦"/>
                        <m:endChr m:val="⟧"/>
                        <m:ctrlPr>
                          <a:rPr lang="en-US" sz="2400" i="1" dirty="0">
                            <a:latin typeface="Cambria Math" panose="02040503050406030204" pitchFamily="18" charset="0"/>
                            <a:ea typeface="Cambria Math" panose="02040503050406030204" pitchFamily="18" charset="0"/>
                          </a:rPr>
                        </m:ctrlPr>
                      </m:dPr>
                      <m:e>
                        <m:r>
                          <a:rPr lang="en-US" sz="2400" b="0" i="1" dirty="0" smtClean="0">
                            <a:latin typeface="Cambria Math" panose="02040503050406030204" pitchFamily="18" charset="0"/>
                            <a:ea typeface="Cambria Math" panose="02040503050406030204" pitchFamily="18" charset="0"/>
                          </a:rPr>
                          <m:t>𝑔</m:t>
                        </m:r>
                      </m:e>
                    </m:d>
                    <m:d>
                      <m:dPr>
                        <m:ctrlPr>
                          <a:rPr lang="en-US" sz="2400" i="1" dirty="0">
                            <a:latin typeface="Cambria Math" panose="02040503050406030204" pitchFamily="18" charset="0"/>
                            <a:ea typeface="Cambria Math" panose="02040503050406030204" pitchFamily="18" charset="0"/>
                          </a:rPr>
                        </m:ctrlPr>
                      </m:dPr>
                      <m:e>
                        <m:sSub>
                          <m:sSubPr>
                            <m:ctrlPr>
                              <a:rPr lang="en-US" sz="2400" i="1" dirty="0">
                                <a:latin typeface="Cambria Math" panose="02040503050406030204" pitchFamily="18" charset="0"/>
                                <a:ea typeface="Cambria Math" panose="02040503050406030204" pitchFamily="18" charset="0"/>
                              </a:rPr>
                            </m:ctrlPr>
                          </m:sSubPr>
                          <m:e>
                            <m:r>
                              <m:rPr>
                                <m:sty m:val="p"/>
                              </m:rPr>
                              <a:rPr lang="en-US" sz="2400" b="0" i="0" dirty="0" smtClean="0">
                                <a:latin typeface="Cambria Math" panose="02040503050406030204" pitchFamily="18" charset="0"/>
                                <a:ea typeface="Cambria Math" panose="02040503050406030204" pitchFamily="18" charset="0"/>
                              </a:rPr>
                              <m:t>t</m:t>
                            </m:r>
                          </m:e>
                          <m:sub>
                            <m:r>
                              <a:rPr lang="en-US" sz="2400" dirty="0">
                                <a:latin typeface="Cambria Math" panose="02040503050406030204" pitchFamily="18" charset="0"/>
                                <a:ea typeface="Cambria Math" panose="02040503050406030204" pitchFamily="18" charset="0"/>
                              </a:rPr>
                              <m:t>0</m:t>
                            </m:r>
                          </m:sub>
                        </m:sSub>
                      </m:e>
                    </m:d>
                    <m:r>
                      <a:rPr lang="en-US" sz="2400" dirty="0">
                        <a:latin typeface="Cambria Math" panose="02040503050406030204" pitchFamily="18" charset="0"/>
                        <a:ea typeface="Cambria Math" panose="02040503050406030204" pitchFamily="18" charset="0"/>
                      </a:rPr>
                      <m:t>=</m:t>
                    </m:r>
                    <m:r>
                      <m:rPr>
                        <m:sty m:val="p"/>
                      </m:rPr>
                      <a:rPr lang="en-US" sz="2400" b="0" i="0" dirty="0" smtClean="0">
                        <a:latin typeface="Cambria Math" panose="02040503050406030204" pitchFamily="18" charset="0"/>
                        <a:ea typeface="Cambria Math" panose="02040503050406030204" pitchFamily="18" charset="0"/>
                      </a:rPr>
                      <m:t>t</m:t>
                    </m:r>
                    <m:r>
                      <a:rPr lang="en-US" sz="2400" b="0" i="0" dirty="0" smtClean="0">
                        <a:latin typeface="Cambria Math" panose="02040503050406030204" pitchFamily="18" charset="0"/>
                        <a:ea typeface="Cambria Math" panose="02040503050406030204" pitchFamily="18" charset="0"/>
                      </a:rPr>
                      <m:t> </m:t>
                    </m:r>
                  </m:oMath>
                </a14:m>
                <a:r>
                  <a:rPr lang="en-US" sz="2400" dirty="0"/>
                  <a:t>where </a:t>
                </a:r>
                <a14:m>
                  <m:oMath xmlns:m="http://schemas.openxmlformats.org/officeDocument/2006/math">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0</m:t>
                            </m:r>
                          </m:sub>
                        </m:sSub>
                      </m:e>
                    </m:d>
                    <m:r>
                      <a:rPr lang="en-US" sz="2400" b="0" i="1" smtClean="0">
                        <a:latin typeface="Cambria Math" panose="02040503050406030204" pitchFamily="18" charset="0"/>
                      </a:rPr>
                      <m:t>∈</m:t>
                    </m:r>
                    <m:r>
                      <a:rPr lang="en-US" sz="2400" b="0" i="1" smtClean="0">
                        <a:latin typeface="Cambria Math" panose="02040503050406030204" pitchFamily="18" charset="0"/>
                      </a:rPr>
                      <m:t>𝛾</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𝑑</m:t>
                            </m:r>
                          </m:e>
                          <m:sub>
                            <m:r>
                              <a:rPr lang="en-US" sz="2400" b="0" i="1" smtClean="0">
                                <a:latin typeface="Cambria Math" panose="02040503050406030204" pitchFamily="18" charset="0"/>
                              </a:rPr>
                              <m:t>0</m:t>
                            </m:r>
                          </m:sub>
                        </m:sSub>
                      </m:e>
                    </m:d>
                  </m:oMath>
                </a14:m>
                <a:r>
                  <a:rPr lang="en-US" sz="2400" dirty="0" smtClean="0"/>
                  <a:t> and </a:t>
                </a:r>
                <a14:m>
                  <m:oMath xmlns:m="http://schemas.openxmlformats.org/officeDocument/2006/math">
                    <m:sSup>
                      <m:sSupPr>
                        <m:ctrlPr>
                          <a:rPr lang="en-US" sz="2400" i="1" dirty="0">
                            <a:latin typeface="Cambria Math" panose="02040503050406030204" pitchFamily="18" charset="0"/>
                            <a:ea typeface="Cambria Math" panose="02040503050406030204" pitchFamily="18" charset="0"/>
                          </a:rPr>
                        </m:ctrlPr>
                      </m:sSupPr>
                      <m:e>
                        <m:d>
                          <m:dPr>
                            <m:begChr m:val="⟦"/>
                            <m:endChr m:val="⟧"/>
                            <m:ctrlPr>
                              <a:rPr lang="en-US" sz="2400" i="1" dirty="0">
                                <a:latin typeface="Cambria Math" panose="02040503050406030204" pitchFamily="18" charset="0"/>
                                <a:ea typeface="Cambria Math" panose="02040503050406030204" pitchFamily="18" charset="0"/>
                              </a:rPr>
                            </m:ctrlPr>
                          </m:dPr>
                          <m:e>
                            <m:r>
                              <a:rPr lang="en-US" sz="2400" i="1" dirty="0">
                                <a:latin typeface="Cambria Math" panose="02040503050406030204" pitchFamily="18" charset="0"/>
                                <a:ea typeface="Cambria Math" panose="02040503050406030204" pitchFamily="18" charset="0"/>
                              </a:rPr>
                              <m:t>𝑓</m:t>
                            </m:r>
                            <m:r>
                              <a:rPr lang="en-US" sz="2400" i="1" dirty="0">
                                <a:latin typeface="Cambria Math" panose="02040503050406030204" pitchFamily="18" charset="0"/>
                                <a:ea typeface="Cambria Math" panose="02040503050406030204" pitchFamily="18" charset="0"/>
                              </a:rPr>
                              <m:t>,</m:t>
                            </m:r>
                            <m:r>
                              <a:rPr lang="en-US" sz="2400" i="1" dirty="0">
                                <a:latin typeface="Cambria Math" panose="02040503050406030204" pitchFamily="18" charset="0"/>
                                <a:ea typeface="Cambria Math" panose="02040503050406030204" pitchFamily="18" charset="0"/>
                              </a:rPr>
                              <m:t>𝑔</m:t>
                            </m:r>
                          </m:e>
                        </m:d>
                      </m:e>
                      <m:sup>
                        <m:r>
                          <a:rPr lang="en-US" sz="2400" i="1" dirty="0">
                            <a:latin typeface="Cambria Math" panose="02040503050406030204" pitchFamily="18" charset="0"/>
                            <a:ea typeface="Cambria Math" panose="02040503050406030204" pitchFamily="18" charset="0"/>
                          </a:rPr>
                          <m:t>#</m:t>
                        </m:r>
                      </m:sup>
                    </m:sSup>
                    <m:sSub>
                      <m:sSubPr>
                        <m:ctrlPr>
                          <a:rPr lang="en-US" sz="2400" b="0" i="1" dirty="0" smtClean="0">
                            <a:latin typeface="Cambria Math" panose="02040503050406030204" pitchFamily="18" charset="0"/>
                            <a:ea typeface="Cambria Math" panose="02040503050406030204" pitchFamily="18" charset="0"/>
                          </a:rPr>
                        </m:ctrlPr>
                      </m:sSubPr>
                      <m:e>
                        <m:r>
                          <a:rPr lang="en-US" sz="2400" b="0" i="1" dirty="0" smtClean="0">
                            <a:latin typeface="Cambria Math" panose="02040503050406030204" pitchFamily="18" charset="0"/>
                            <a:ea typeface="Cambria Math" panose="02040503050406030204" pitchFamily="18" charset="0"/>
                          </a:rPr>
                          <m:t>𝑑</m:t>
                        </m:r>
                      </m:e>
                      <m:sub>
                        <m:r>
                          <a:rPr lang="en-US" sz="2400" b="0" i="1" dirty="0" smtClean="0">
                            <a:latin typeface="Cambria Math" panose="02040503050406030204" pitchFamily="18" charset="0"/>
                            <a:ea typeface="Cambria Math" panose="02040503050406030204" pitchFamily="18" charset="0"/>
                          </a:rPr>
                          <m:t>0</m:t>
                        </m:r>
                      </m:sub>
                    </m:sSub>
                    <m:r>
                      <a:rPr lang="en-US" sz="2400" b="0" i="1" dirty="0" smtClean="0">
                        <a:latin typeface="Cambria Math" panose="02040503050406030204" pitchFamily="18" charset="0"/>
                        <a:ea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𝑑</m:t>
                    </m:r>
                  </m:oMath>
                </a14:m>
                <a:r>
                  <a:rPr lang="en-US" sz="2400" dirty="0"/>
                  <a:t>, then </a:t>
                </a:r>
                <a14:m>
                  <m:oMath xmlns:m="http://schemas.openxmlformats.org/officeDocument/2006/math">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𝑠</m:t>
                        </m:r>
                        <m:r>
                          <a:rPr lang="en-US" sz="2400" b="0" i="1" smtClean="0">
                            <a:latin typeface="Cambria Math" panose="02040503050406030204" pitchFamily="18" charset="0"/>
                          </a:rPr>
                          <m:t>,</m:t>
                        </m:r>
                        <m:r>
                          <a:rPr lang="en-US" sz="2400" b="0" i="1" smtClean="0">
                            <a:latin typeface="Cambria Math" panose="02040503050406030204" pitchFamily="18" charset="0"/>
                          </a:rPr>
                          <m:t>𝑡</m:t>
                        </m:r>
                      </m:e>
                    </m:d>
                    <m:r>
                      <a:rPr lang="en-US" sz="2400" b="0" i="1" smtClean="0">
                        <a:latin typeface="Cambria Math" panose="02040503050406030204" pitchFamily="18" charset="0"/>
                      </a:rPr>
                      <m:t>∈</m:t>
                    </m:r>
                    <m:r>
                      <a:rPr lang="en-US" sz="2400" b="0" i="1" smtClean="0">
                        <a:latin typeface="Cambria Math" panose="02040503050406030204" pitchFamily="18" charset="0"/>
                      </a:rPr>
                      <m:t>𝛾</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𝑑</m:t>
                        </m:r>
                      </m:e>
                    </m:d>
                  </m:oMath>
                </a14:m>
                <a:r>
                  <a:rPr lang="en-US" sz="2400" dirty="0" smtClean="0"/>
                  <a:t> holds.</a:t>
                </a:r>
              </a:p>
              <a:p>
                <a:r>
                  <a:rPr lang="en-US" sz="2800" dirty="0" smtClean="0"/>
                  <a:t>The </a:t>
                </a:r>
                <a:r>
                  <a:rPr lang="en-US" sz="2800" dirty="0"/>
                  <a:t>least solution of the set </a:t>
                </a:r>
                <a:r>
                  <a:rPr lang="en-US" sz="2800" dirty="0" smtClean="0"/>
                  <a:t>of Horn </a:t>
                </a:r>
                <a:r>
                  <a:rPr lang="en-US" sz="2800" dirty="0"/>
                  <a:t>clauses </a:t>
                </a:r>
                <a:r>
                  <a:rPr lang="en-US" sz="2800" dirty="0" smtClean="0"/>
                  <a:t>defined </a:t>
                </a:r>
                <a:r>
                  <a:rPr lang="en-US" sz="2800" dirty="0"/>
                  <a:t>for a program over-approximates </a:t>
                </a:r>
                <a:r>
                  <a:rPr lang="en-US" sz="2800" dirty="0" smtClean="0"/>
                  <a:t>the MTC </a:t>
                </a:r>
                <a:r>
                  <a:rPr lang="en-US" sz="2800" dirty="0"/>
                  <a:t>solution</a:t>
                </a:r>
                <a:r>
                  <a:rPr lang="en-US" sz="2800" dirty="0" smtClean="0"/>
                  <a:t>.</a:t>
                </a:r>
              </a:p>
              <a:p>
                <a:r>
                  <a:rPr lang="en-US" sz="2800" dirty="0" smtClean="0"/>
                  <a:t>Noninterference for a </a:t>
                </a:r>
                <a:r>
                  <a:rPr lang="en-US" sz="2800" dirty="0"/>
                  <a:t>particular output variable x holds at program exit </a:t>
                </a:r>
                <a14:m>
                  <m:oMath xmlns:m="http://schemas.openxmlformats.org/officeDocument/2006/math">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𝑛</m:t>
                        </m:r>
                      </m:e>
                      <m:sub>
                        <m:r>
                          <a:rPr lang="en-US" sz="2800" b="0" i="1" dirty="0" smtClean="0">
                            <a:latin typeface="Cambria Math" panose="02040503050406030204" pitchFamily="18" charset="0"/>
                          </a:rPr>
                          <m:t>𝑓𝑖</m:t>
                        </m:r>
                      </m:sub>
                    </m:sSub>
                  </m:oMath>
                </a14:m>
                <a:r>
                  <a:rPr lang="en-US" sz="2800" dirty="0" smtClean="0"/>
                  <a:t>, if the </a:t>
                </a:r>
                <a:r>
                  <a:rPr lang="en-US" sz="2800" dirty="0"/>
                  <a:t>predicate </a:t>
                </a:r>
                <a14:m>
                  <m:oMath xmlns:m="http://schemas.openxmlformats.org/officeDocument/2006/math">
                    <m:r>
                      <a:rPr lang="en-US" sz="2800" b="0" i="1" dirty="0" smtClean="0">
                        <a:latin typeface="Cambria Math" panose="02040503050406030204" pitchFamily="18" charset="0"/>
                      </a:rPr>
                      <m:t>𝑣𝑎</m:t>
                    </m:r>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𝑟</m:t>
                        </m:r>
                      </m:e>
                      <m:sub>
                        <m:r>
                          <a:rPr lang="en-US" sz="2800" b="0" i="1" dirty="0" smtClean="0">
                            <a:latin typeface="Cambria Math" panose="02040503050406030204" pitchFamily="18" charset="0"/>
                          </a:rPr>
                          <m:t>𝑥</m:t>
                        </m:r>
                        <m:r>
                          <a:rPr lang="en-US" sz="2800" b="0" i="1" dirty="0" smtClean="0">
                            <a:latin typeface="Cambria Math" panose="02040503050406030204" pitchFamily="18" charset="0"/>
                          </a:rPr>
                          <m:t>,</m:t>
                        </m:r>
                        <m:r>
                          <a:rPr lang="en-US" sz="2800" b="0" i="1" dirty="0" smtClean="0">
                            <a:latin typeface="Cambria Math" panose="02040503050406030204" pitchFamily="18" charset="0"/>
                          </a:rPr>
                          <m:t>𝑛</m:t>
                        </m:r>
                      </m:sub>
                    </m:sSub>
                  </m:oMath>
                </a14:m>
                <a:r>
                  <a:rPr lang="en-US" sz="2800" dirty="0"/>
                  <a:t> does not accept trees containing </a:t>
                </a:r>
                <a14:m>
                  <m:oMath xmlns:m="http://schemas.openxmlformats.org/officeDocument/2006/math">
                    <m:r>
                      <a:rPr lang="en-US" sz="2800" i="1" dirty="0" smtClean="0">
                        <a:latin typeface="Cambria Math" panose="02040503050406030204" pitchFamily="18" charset="0"/>
                      </a:rPr>
                      <m:t>∗</m:t>
                    </m:r>
                  </m:oMath>
                </a14:m>
                <a:endParaRPr lang="en-US" sz="20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371600"/>
                <a:ext cx="8229600" cy="5257800"/>
              </a:xfrm>
              <a:blipFill>
                <a:blip r:embed="rId3"/>
                <a:stretch>
                  <a:fillRect l="-1333" t="-811" r="-2741"/>
                </a:stretch>
              </a:blipFill>
            </p:spPr>
            <p:txBody>
              <a:bodyPr/>
              <a:lstStyle/>
              <a:p>
                <a:r>
                  <a:rPr lang="en-US">
                    <a:noFill/>
                  </a:rPr>
                  <a:t> </a:t>
                </a:r>
              </a:p>
            </p:txBody>
          </p:sp>
        </mc:Fallback>
      </mc:AlternateContent>
    </p:spTree>
    <p:extLst>
      <p:ext uri="{BB962C8B-B14F-4D97-AF65-F5344CB8AC3E}">
        <p14:creationId xmlns:p14="http://schemas.microsoft.com/office/powerpoint/2010/main" val="84427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Conclusion</a:t>
            </a:r>
            <a:endParaRPr lang="en-US" dirty="0"/>
          </a:p>
        </p:txBody>
      </p:sp>
      <p:sp>
        <p:nvSpPr>
          <p:cNvPr id="3" name="Content Placeholder 2"/>
          <p:cNvSpPr>
            <a:spLocks noGrp="1"/>
          </p:cNvSpPr>
          <p:nvPr>
            <p:ph idx="1"/>
          </p:nvPr>
        </p:nvSpPr>
        <p:spPr/>
        <p:txBody>
          <a:bodyPr/>
          <a:lstStyle/>
          <a:p>
            <a:r>
              <a:rPr lang="en-US" altLang="zh-CN" dirty="0" smtClean="0"/>
              <a:t>An Introduction to Abstract Interpretation</a:t>
            </a:r>
          </a:p>
          <a:p>
            <a:pPr lvl="1"/>
            <a:r>
              <a:rPr lang="en-US" altLang="zh-CN" dirty="0" smtClean="0"/>
              <a:t>Abstract Domain</a:t>
            </a:r>
          </a:p>
          <a:p>
            <a:pPr lvl="1"/>
            <a:r>
              <a:rPr lang="en-US" altLang="zh-CN" dirty="0" smtClean="0"/>
              <a:t>Abstract Transform</a:t>
            </a:r>
          </a:p>
          <a:p>
            <a:pPr lvl="1"/>
            <a:r>
              <a:rPr lang="en-US" altLang="zh-CN" dirty="0" smtClean="0"/>
              <a:t>Galois Connection</a:t>
            </a:r>
            <a:endParaRPr lang="en-US" altLang="zh-CN" dirty="0" smtClean="0">
              <a:latin typeface="+mn-lt"/>
            </a:endParaRPr>
          </a:p>
          <a:p>
            <a:r>
              <a:rPr lang="en-US" altLang="zh-CN" dirty="0" smtClean="0">
                <a:latin typeface="+mn-lt"/>
              </a:rPr>
              <a:t>Relational Abstract Interpretation for Verification of 2-hypersafety properties</a:t>
            </a:r>
            <a:endParaRPr lang="en-US" altLang="zh-CN" dirty="0" smtClean="0">
              <a:latin typeface="+mn-lt"/>
              <a:ea typeface="Cambria Math" panose="02040503050406030204" pitchFamily="18" charset="0"/>
            </a:endParaRPr>
          </a:p>
          <a:p>
            <a:pPr lvl="1"/>
            <a:r>
              <a:rPr lang="en-US" altLang="zh-CN" dirty="0" smtClean="0">
                <a:latin typeface="+mn-lt"/>
                <a:ea typeface="Cambria Math" panose="02040503050406030204" pitchFamily="18" charset="0"/>
              </a:rPr>
              <a:t>Via self-composition of CFG</a:t>
            </a:r>
          </a:p>
          <a:p>
            <a:pPr lvl="1"/>
            <a:r>
              <a:rPr lang="en-US" altLang="zh-CN" dirty="0" smtClean="0">
                <a:latin typeface="+mn-lt"/>
                <a:ea typeface="Cambria Math" panose="02040503050406030204" pitchFamily="18" charset="0"/>
              </a:rPr>
              <a:t>XML manipulating language</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3068" y="4780189"/>
            <a:ext cx="2050103" cy="1544411"/>
          </a:xfrm>
          <a:prstGeom prst="rect">
            <a:avLst/>
          </a:prstGeom>
        </p:spPr>
      </p:pic>
    </p:spTree>
    <p:extLst>
      <p:ext uri="{BB962C8B-B14F-4D97-AF65-F5344CB8AC3E}">
        <p14:creationId xmlns:p14="http://schemas.microsoft.com/office/powerpoint/2010/main" val="3858187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a:xfrm>
            <a:off x="464457" y="1388609"/>
            <a:ext cx="8229600" cy="4525963"/>
          </a:xfrm>
        </p:spPr>
        <p:txBody>
          <a:bodyPr>
            <a:noAutofit/>
          </a:bodyPr>
          <a:lstStyle/>
          <a:p>
            <a:pPr marL="0" indent="0" algn="just">
              <a:buNone/>
            </a:pPr>
            <a:r>
              <a:rPr lang="en-US" sz="1600" dirty="0" smtClean="0">
                <a:latin typeface="+mj-lt"/>
              </a:rPr>
              <a:t>[1] </a:t>
            </a:r>
            <a:r>
              <a:rPr lang="en-US" sz="1600" dirty="0">
                <a:latin typeface="+mj-lt"/>
              </a:rPr>
              <a:t>P. </a:t>
            </a:r>
            <a:r>
              <a:rPr lang="en-US" sz="1600" dirty="0" err="1">
                <a:latin typeface="+mj-lt"/>
              </a:rPr>
              <a:t>Cousot</a:t>
            </a:r>
            <a:r>
              <a:rPr lang="en-US" sz="1600" dirty="0">
                <a:latin typeface="+mj-lt"/>
              </a:rPr>
              <a:t> and R. </a:t>
            </a:r>
            <a:r>
              <a:rPr lang="en-US" sz="1600" dirty="0" err="1">
                <a:latin typeface="+mj-lt"/>
              </a:rPr>
              <a:t>Cousot</a:t>
            </a:r>
            <a:r>
              <a:rPr lang="en-US" sz="1600" dirty="0">
                <a:latin typeface="+mj-lt"/>
              </a:rPr>
              <a:t>. </a:t>
            </a:r>
            <a:r>
              <a:rPr lang="en-US" sz="1600" dirty="0" smtClean="0">
                <a:latin typeface="+mj-lt"/>
              </a:rPr>
              <a:t>“Abstract </a:t>
            </a:r>
            <a:r>
              <a:rPr lang="en-US" sz="1600" dirty="0">
                <a:latin typeface="+mj-lt"/>
              </a:rPr>
              <a:t>interpretation: a unified lattice model for static analysis of programs by construction or approximation of </a:t>
            </a:r>
            <a:r>
              <a:rPr lang="en-US" sz="1600" dirty="0" err="1" smtClean="0">
                <a:latin typeface="+mj-lt"/>
              </a:rPr>
              <a:t>fixpoints</a:t>
            </a:r>
            <a:r>
              <a:rPr lang="en-US" sz="1600" dirty="0" smtClean="0">
                <a:latin typeface="+mj-lt"/>
              </a:rPr>
              <a:t>”. </a:t>
            </a:r>
            <a:r>
              <a:rPr lang="en-US" sz="1600" dirty="0">
                <a:latin typeface="+mj-lt"/>
              </a:rPr>
              <a:t>In 4th POPL, pages 238-252, Los Angeles, CA, 1977. ACM </a:t>
            </a:r>
            <a:r>
              <a:rPr lang="en-US" sz="1600" dirty="0" smtClean="0">
                <a:latin typeface="+mj-lt"/>
              </a:rPr>
              <a:t>Press.</a:t>
            </a:r>
          </a:p>
          <a:p>
            <a:pPr marL="0" indent="0">
              <a:buNone/>
            </a:pPr>
            <a:r>
              <a:rPr lang="en-US" sz="1600" dirty="0" smtClean="0">
                <a:latin typeface="+mj-lt"/>
              </a:rPr>
              <a:t>[</a:t>
            </a:r>
            <a:r>
              <a:rPr lang="en-US" sz="1600" dirty="0">
                <a:latin typeface="+mj-lt"/>
              </a:rPr>
              <a:t>2] </a:t>
            </a:r>
            <a:r>
              <a:rPr lang="en-US" sz="1600" dirty="0" smtClean="0">
                <a:latin typeface="+mj-lt"/>
              </a:rPr>
              <a:t>P. </a:t>
            </a:r>
            <a:r>
              <a:rPr lang="en-US" sz="1600" dirty="0" err="1">
                <a:latin typeface="+mj-lt"/>
              </a:rPr>
              <a:t>Cousot</a:t>
            </a:r>
            <a:r>
              <a:rPr lang="en-US" sz="1600" dirty="0">
                <a:latin typeface="+mj-lt"/>
              </a:rPr>
              <a:t>. MIT Course 16.399: Abstract Interpretation. http://web.mit.edu/afs/athena.mit.edu/course/16/16.399/www/, </a:t>
            </a:r>
            <a:r>
              <a:rPr lang="en-US" sz="1600" dirty="0" smtClean="0">
                <a:latin typeface="+mj-lt"/>
              </a:rPr>
              <a:t>2005.</a:t>
            </a:r>
          </a:p>
          <a:p>
            <a:pPr marL="0" indent="0">
              <a:buNone/>
            </a:pPr>
            <a:r>
              <a:rPr lang="en-US" sz="1600" dirty="0" smtClean="0">
                <a:latin typeface="+mj-lt"/>
              </a:rPr>
              <a:t>[3</a:t>
            </a:r>
            <a:r>
              <a:rPr lang="en-US" sz="1600" dirty="0">
                <a:latin typeface="+mj-lt"/>
              </a:rPr>
              <a:t>] </a:t>
            </a:r>
            <a:r>
              <a:rPr lang="en-US" sz="1600" dirty="0" smtClean="0">
                <a:latin typeface="+mj-lt"/>
              </a:rPr>
              <a:t>C. </a:t>
            </a:r>
            <a:r>
              <a:rPr lang="en-US" sz="1600" dirty="0" err="1" smtClean="0">
                <a:latin typeface="+mj-lt"/>
              </a:rPr>
              <a:t>Reichenbach</a:t>
            </a:r>
            <a:r>
              <a:rPr lang="en-US" sz="1600" dirty="0">
                <a:latin typeface="+mj-lt"/>
              </a:rPr>
              <a:t>, Goethe University </a:t>
            </a:r>
            <a:r>
              <a:rPr lang="en-US" sz="1600" dirty="0" smtClean="0">
                <a:latin typeface="+mj-lt"/>
              </a:rPr>
              <a:t>Frankfurt Course, Foundations of </a:t>
            </a:r>
            <a:r>
              <a:rPr lang="en-US" sz="1600" dirty="0">
                <a:latin typeface="+mj-lt"/>
              </a:rPr>
              <a:t>Programming Languages, http://</a:t>
            </a:r>
            <a:r>
              <a:rPr lang="en-US" sz="1600" dirty="0" smtClean="0">
                <a:latin typeface="+mj-lt"/>
              </a:rPr>
              <a:t>www.sepl.informatik.uni-frankfurt.de/2014-ws/m-ps/index.en.html, 2014.</a:t>
            </a:r>
          </a:p>
          <a:p>
            <a:pPr marL="0" indent="0">
              <a:buNone/>
            </a:pPr>
            <a:r>
              <a:rPr lang="en-US" sz="1600" dirty="0" smtClean="0">
                <a:latin typeface="+mj-lt"/>
              </a:rPr>
              <a:t>[4] M. </a:t>
            </a:r>
            <a:r>
              <a:rPr lang="en-US" sz="1600" dirty="0" err="1" smtClean="0">
                <a:latin typeface="+mj-lt"/>
              </a:rPr>
              <a:t>Kovács</a:t>
            </a:r>
            <a:r>
              <a:rPr lang="en-US" sz="1600" dirty="0">
                <a:latin typeface="+mj-lt"/>
              </a:rPr>
              <a:t>, </a:t>
            </a:r>
            <a:r>
              <a:rPr lang="en-US" sz="1600" dirty="0" smtClean="0">
                <a:latin typeface="+mj-lt"/>
              </a:rPr>
              <a:t>H. </a:t>
            </a:r>
            <a:r>
              <a:rPr lang="en-US" sz="1600" dirty="0" err="1">
                <a:latin typeface="+mj-lt"/>
              </a:rPr>
              <a:t>Seidl</a:t>
            </a:r>
            <a:r>
              <a:rPr lang="en-US" sz="1600" dirty="0">
                <a:latin typeface="+mj-lt"/>
              </a:rPr>
              <a:t>, and </a:t>
            </a:r>
            <a:r>
              <a:rPr lang="en-US" sz="1600" dirty="0" smtClean="0">
                <a:latin typeface="+mj-lt"/>
              </a:rPr>
              <a:t>B. </a:t>
            </a:r>
            <a:r>
              <a:rPr lang="en-US" sz="1600" dirty="0" err="1">
                <a:latin typeface="+mj-lt"/>
              </a:rPr>
              <a:t>Finkbeiner</a:t>
            </a:r>
            <a:r>
              <a:rPr lang="en-US" sz="1600" dirty="0">
                <a:latin typeface="+mj-lt"/>
              </a:rPr>
              <a:t>. "Relational abstract interpretation for the verification of 2-hypersafety properties." Proceedings of the 2013 ACM SIGSAC conference on Computer &amp; communications security. ACM, 2013</a:t>
            </a:r>
            <a:r>
              <a:rPr lang="en-US" sz="1600" dirty="0" smtClean="0">
                <a:latin typeface="+mj-lt"/>
              </a:rPr>
              <a:t>.</a:t>
            </a:r>
          </a:p>
          <a:p>
            <a:pPr marL="0" indent="0">
              <a:buNone/>
            </a:pPr>
            <a:r>
              <a:rPr lang="en-US" sz="1600" dirty="0">
                <a:latin typeface="+mj-lt"/>
              </a:rPr>
              <a:t>[5] </a:t>
            </a:r>
            <a:r>
              <a:rPr lang="en-US" sz="1600" dirty="0" smtClean="0">
                <a:latin typeface="+mj-lt"/>
              </a:rPr>
              <a:t>A. </a:t>
            </a:r>
            <a:r>
              <a:rPr lang="en-US" sz="1600" dirty="0" err="1" smtClean="0">
                <a:latin typeface="+mj-lt"/>
              </a:rPr>
              <a:t>Chudnov</a:t>
            </a:r>
            <a:r>
              <a:rPr lang="en-US" sz="1600" dirty="0">
                <a:latin typeface="+mj-lt"/>
              </a:rPr>
              <a:t>, </a:t>
            </a:r>
            <a:r>
              <a:rPr lang="en-US" sz="1600" dirty="0" smtClean="0">
                <a:latin typeface="+mj-lt"/>
              </a:rPr>
              <a:t>G. </a:t>
            </a:r>
            <a:r>
              <a:rPr lang="en-US" sz="1600" dirty="0" err="1">
                <a:latin typeface="+mj-lt"/>
              </a:rPr>
              <a:t>Kuan</a:t>
            </a:r>
            <a:r>
              <a:rPr lang="en-US" sz="1600" dirty="0">
                <a:latin typeface="+mj-lt"/>
              </a:rPr>
              <a:t>, and </a:t>
            </a:r>
            <a:r>
              <a:rPr lang="en-US" sz="1600" dirty="0" smtClean="0">
                <a:latin typeface="+mj-lt"/>
              </a:rPr>
              <a:t>D. </a:t>
            </a:r>
            <a:r>
              <a:rPr lang="en-US" sz="1600" dirty="0">
                <a:latin typeface="+mj-lt"/>
              </a:rPr>
              <a:t>A. </a:t>
            </a:r>
            <a:r>
              <a:rPr lang="en-US" sz="1600" dirty="0" err="1">
                <a:latin typeface="+mj-lt"/>
              </a:rPr>
              <a:t>Naumann</a:t>
            </a:r>
            <a:r>
              <a:rPr lang="en-US" sz="1600" dirty="0">
                <a:latin typeface="+mj-lt"/>
              </a:rPr>
              <a:t>. "Information flow monitoring as abstract interpretation for relational logic." Computer Security Foundations Symposium (CSF), 2014 IEEE 27th. IEEE, 2014.</a:t>
            </a:r>
            <a:endParaRPr lang="en-US" sz="1600" dirty="0" smtClean="0">
              <a:latin typeface="+mj-lt"/>
            </a:endParaRPr>
          </a:p>
        </p:txBody>
      </p:sp>
    </p:spTree>
    <p:extLst>
      <p:ext uri="{BB962C8B-B14F-4D97-AF65-F5344CB8AC3E}">
        <p14:creationId xmlns:p14="http://schemas.microsoft.com/office/powerpoint/2010/main" val="390915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Any Questions?</a:t>
            </a:r>
            <a:endParaRPr lang="en-US" dirty="0"/>
          </a:p>
        </p:txBody>
      </p:sp>
      <p:sp>
        <p:nvSpPr>
          <p:cNvPr id="3" name="Content Placeholder 2"/>
          <p:cNvSpPr>
            <a:spLocks noGrp="1"/>
          </p:cNvSpPr>
          <p:nvPr>
            <p:ph idx="1"/>
          </p:nvPr>
        </p:nvSpPr>
        <p:spPr/>
        <p:txBody>
          <a:bodyPr/>
          <a:lstStyle/>
          <a:p>
            <a:endParaRPr lang="en-US"/>
          </a:p>
        </p:txBody>
      </p:sp>
      <p:pic>
        <p:nvPicPr>
          <p:cNvPr id="7" name="Picture 6"/>
          <p:cNvPicPr>
            <a:picLocks noChangeAspect="1"/>
          </p:cNvPicPr>
          <p:nvPr/>
        </p:nvPicPr>
        <p:blipFill>
          <a:blip r:embed="rId2"/>
          <a:stretch>
            <a:fillRect/>
          </a:stretch>
        </p:blipFill>
        <p:spPr>
          <a:xfrm>
            <a:off x="2771800" y="1944113"/>
            <a:ext cx="3600400" cy="3600400"/>
          </a:xfrm>
          <a:prstGeom prst="rect">
            <a:avLst/>
          </a:prstGeom>
        </p:spPr>
      </p:pic>
    </p:spTree>
    <p:extLst>
      <p:ext uri="{BB962C8B-B14F-4D97-AF65-F5344CB8AC3E}">
        <p14:creationId xmlns:p14="http://schemas.microsoft.com/office/powerpoint/2010/main" val="1388414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a:bodyPr>
          <a:lstStyle/>
          <a:p>
            <a:r>
              <a:rPr lang="en-US" sz="2800" dirty="0" smtClean="0"/>
              <a:t>Formal Verification: proving the semantics of a program satisfies its specification</a:t>
            </a:r>
            <a:endParaRPr lang="en-US" sz="2800" dirty="0">
              <a:latin typeface="CMU Serif" panose="02000603000000000000" pitchFamily="2" charset="0"/>
              <a:ea typeface="CMU Serif" panose="02000603000000000000" pitchFamily="2" charset="0"/>
              <a:cs typeface="CMU Serif" panose="02000603000000000000" pitchFamily="2" charset="0"/>
            </a:endParaRPr>
          </a:p>
          <a:p>
            <a:r>
              <a:rPr lang="en-US" i="1" dirty="0"/>
              <a:t>Abstract interpretation</a:t>
            </a:r>
            <a:r>
              <a:rPr lang="en-US" dirty="0"/>
              <a:t> </a:t>
            </a:r>
            <a:r>
              <a:rPr lang="en-US" dirty="0" smtClean="0"/>
              <a:t>formalizes </a:t>
            </a:r>
            <a:r>
              <a:rPr lang="en-US" dirty="0"/>
              <a:t>the idea that this formal proof can be done at some level of abstraction where irrelevant details about the semantics and the specification are </a:t>
            </a:r>
            <a:r>
              <a:rPr lang="en-US" dirty="0" smtClean="0"/>
              <a:t>ignored</a:t>
            </a:r>
          </a:p>
          <a:p>
            <a:r>
              <a:rPr lang="en-US" dirty="0"/>
              <a:t>proving that an </a:t>
            </a:r>
            <a:r>
              <a:rPr lang="en-US" i="1" dirty="0"/>
              <a:t>abstract semantics</a:t>
            </a:r>
            <a:r>
              <a:rPr lang="en-US" dirty="0"/>
              <a:t> satisfies an </a:t>
            </a:r>
            <a:r>
              <a:rPr lang="en-US" i="1" dirty="0"/>
              <a:t>abstract specification</a:t>
            </a:r>
            <a:endParaRPr lang="en-US" sz="2800" dirty="0" smtClean="0"/>
          </a:p>
        </p:txBody>
      </p:sp>
      <p:pic>
        <p:nvPicPr>
          <p:cNvPr id="3074" name="Picture 2" descr="C:\Users\Mohammad\Desktop\dictionary-clipart-free-vector-look-it-up-clip-art_107415_Look_It_Up_clip_art_high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9000" y="292781"/>
            <a:ext cx="1573161"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6599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Abstractions should preferably be </a:t>
            </a:r>
            <a:r>
              <a:rPr lang="en-US" i="1" dirty="0" smtClean="0"/>
              <a:t>sound</a:t>
            </a:r>
            <a:r>
              <a:rPr lang="en-US" dirty="0" smtClean="0"/>
              <a:t> (no conclusion derived from the abstract semantics is wrong relative to the program concrete semantics and specification)</a:t>
            </a:r>
          </a:p>
          <a:p>
            <a:r>
              <a:rPr lang="en-US" dirty="0" smtClean="0"/>
              <a:t>a </a:t>
            </a:r>
            <a:r>
              <a:rPr lang="en-US" dirty="0"/>
              <a:t>proof that the abstract semantics satisfies the abstract specification should imply that the concrete semantics also satisfies the concrete specification</a:t>
            </a:r>
            <a:r>
              <a:rPr lang="en-US" dirty="0" smtClean="0"/>
              <a:t>.</a:t>
            </a:r>
          </a:p>
          <a:p>
            <a:r>
              <a:rPr lang="en-US" dirty="0"/>
              <a:t>Hoare logic is a sound verification method, debugging is not (since some executions are left out), bounded model checking is not either (since parts of some executions are left out). Unsound abstractions lead to </a:t>
            </a:r>
            <a:r>
              <a:rPr lang="en-US" i="1" dirty="0"/>
              <a:t>false negatives</a:t>
            </a:r>
            <a:r>
              <a:rPr lang="en-US" dirty="0"/>
              <a:t> (the program may be claimed to be correct/non erroneous with respect to the specification whereas it is indeed incorrect)</a:t>
            </a:r>
            <a:endParaRPr lang="en-US" sz="2800" dirty="0" smtClean="0"/>
          </a:p>
        </p:txBody>
      </p:sp>
      <p:pic>
        <p:nvPicPr>
          <p:cNvPr id="3074" name="Picture 2" descr="C:\Users\Mohammad\Desktop\dictionary-clipart-free-vector-look-it-up-clip-art_107415_Look_It_Up_clip_art_high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9000" y="292781"/>
            <a:ext cx="1573161"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877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fontScale="92500" lnSpcReduction="20000"/>
          </a:bodyPr>
          <a:lstStyle/>
          <a:p>
            <a:r>
              <a:rPr lang="en-US" dirty="0"/>
              <a:t>Abstractions should also preferably be </a:t>
            </a:r>
            <a:r>
              <a:rPr lang="en-US" i="1" dirty="0"/>
              <a:t>complete</a:t>
            </a:r>
            <a:r>
              <a:rPr lang="en-US" dirty="0"/>
              <a:t> (no aspect of the semantics relevant to the specification is left out</a:t>
            </a:r>
            <a:r>
              <a:rPr lang="en-US" dirty="0" smtClean="0"/>
              <a:t>)</a:t>
            </a:r>
          </a:p>
          <a:p>
            <a:r>
              <a:rPr lang="en-US" dirty="0"/>
              <a:t>if the concrete semantics satisfies the concrete specification this should be provable in the abstract</a:t>
            </a:r>
            <a:r>
              <a:rPr lang="en-US" dirty="0" smtClean="0"/>
              <a:t>.</a:t>
            </a:r>
          </a:p>
          <a:p>
            <a:r>
              <a:rPr lang="en-US" dirty="0"/>
              <a:t>However program proofs are undecidable, and so automatic tools for reasoning about programs are all incomplete (for non trivial program properties such as safety, liveness, or security) and must therefore fail on some programs.</a:t>
            </a:r>
            <a:endParaRPr lang="en-US" dirty="0" smtClean="0"/>
          </a:p>
          <a:p>
            <a:endParaRPr lang="en-US" dirty="0" smtClean="0"/>
          </a:p>
          <a:p>
            <a:endParaRPr lang="en-US" sz="2800" dirty="0" smtClean="0"/>
          </a:p>
        </p:txBody>
      </p:sp>
      <p:pic>
        <p:nvPicPr>
          <p:cNvPr id="3074" name="Picture 2" descr="C:\Users\Mohammad\Desktop\dictionary-clipart-free-vector-look-it-up-clip-art_107415_Look_It_Up_clip_art_high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9000" y="292781"/>
            <a:ext cx="1573161"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044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fontScale="85000" lnSpcReduction="10000"/>
          </a:bodyPr>
          <a:lstStyle/>
          <a:p>
            <a:r>
              <a:rPr lang="en-US" dirty="0"/>
              <a:t>This can be achieved by allowing the tool not to terminate, to be unsound (e.g. debugging tools omit possible executions), or to be incomplete (e.g. static analysis tools may produce false alarms). Incomplete abstractions lead to </a:t>
            </a:r>
            <a:r>
              <a:rPr lang="en-US" i="1" dirty="0"/>
              <a:t>false positives</a:t>
            </a:r>
            <a:r>
              <a:rPr lang="en-US" dirty="0"/>
              <a:t> or </a:t>
            </a:r>
            <a:r>
              <a:rPr lang="en-US" i="1" dirty="0"/>
              <a:t>false alarms</a:t>
            </a:r>
            <a:r>
              <a:rPr lang="en-US" dirty="0"/>
              <a:t> (the specification is claimed to be potentially violated by some program executions while it is not</a:t>
            </a:r>
            <a:r>
              <a:rPr lang="en-US" dirty="0" smtClean="0"/>
              <a:t>).</a:t>
            </a:r>
          </a:p>
          <a:p>
            <a:r>
              <a:rPr lang="en-US" dirty="0"/>
              <a:t>Potentially non-terminating and unsound program verification tools are easy to design. Terminating and sound tools are much more difficult to design. Complete tools are impossible to design, by </a:t>
            </a:r>
            <a:r>
              <a:rPr lang="en-US" dirty="0" err="1"/>
              <a:t>undecidability</a:t>
            </a:r>
            <a:r>
              <a:rPr lang="en-US" dirty="0"/>
              <a:t>.</a:t>
            </a:r>
            <a:endParaRPr lang="en-US" dirty="0" smtClean="0"/>
          </a:p>
          <a:p>
            <a:endParaRPr lang="en-US" sz="2800" dirty="0" smtClean="0"/>
          </a:p>
        </p:txBody>
      </p:sp>
      <p:pic>
        <p:nvPicPr>
          <p:cNvPr id="3074" name="Picture 2" descr="C:\Users\Mohammad\Desktop\dictionary-clipart-free-vector-look-it-up-clip-art_107415_Look_It_Up_clip_art_high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9000" y="292781"/>
            <a:ext cx="1573161"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8006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lnSpcReduction="10000"/>
          </a:bodyPr>
          <a:lstStyle/>
          <a:p>
            <a:r>
              <a:rPr lang="en-US" dirty="0"/>
              <a:t>However static analysis tools producing very few or no false alarms have been designed and used in industrial contexts for specific families of properties and </a:t>
            </a:r>
            <a:r>
              <a:rPr lang="en-US" dirty="0" smtClean="0"/>
              <a:t>programs</a:t>
            </a:r>
          </a:p>
          <a:p>
            <a:r>
              <a:rPr lang="en-US" dirty="0"/>
              <a:t>In all cases, abstract interpretation provides a systematic construction method based on the effective approximation of the concrete semantics, which can be (partly) automated and/or formally verified.</a:t>
            </a:r>
            <a:endParaRPr lang="en-US" sz="2800" dirty="0" smtClean="0"/>
          </a:p>
        </p:txBody>
      </p:sp>
      <p:pic>
        <p:nvPicPr>
          <p:cNvPr id="3074" name="Picture 2" descr="C:\Users\Mohammad\Desktop\dictionary-clipart-free-vector-look-it-up-clip-art_107415_Look_It_Up_clip_art_high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9000" y="292781"/>
            <a:ext cx="1573161"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447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fontScale="85000" lnSpcReduction="20000"/>
          </a:bodyPr>
          <a:lstStyle/>
          <a:p>
            <a:r>
              <a:rPr lang="en-US" dirty="0"/>
              <a:t>Abstract interpretation aims </a:t>
            </a:r>
            <a:r>
              <a:rPr lang="en-US" dirty="0" smtClean="0"/>
              <a:t>at providing </a:t>
            </a:r>
            <a:r>
              <a:rPr lang="en-US" dirty="0"/>
              <a:t>a basic coherent and conceptual theory for understanding in a unified framework the thousands of ideas, concepts, </a:t>
            </a:r>
            <a:r>
              <a:rPr lang="en-US" dirty="0" err="1"/>
              <a:t>reasonings</a:t>
            </a:r>
            <a:r>
              <a:rPr lang="en-US" dirty="0"/>
              <a:t>, methods, and tools on formal program analysis and </a:t>
            </a:r>
            <a:r>
              <a:rPr lang="en-US" dirty="0" smtClean="0"/>
              <a:t>verification</a:t>
            </a:r>
            <a:endParaRPr lang="en-US" dirty="0"/>
          </a:p>
          <a:p>
            <a:r>
              <a:rPr lang="en-US" dirty="0"/>
              <a:t>guiding the correct formal design of automatic tools for </a:t>
            </a:r>
            <a:r>
              <a:rPr lang="en-US" i="1" dirty="0"/>
              <a:t>program analysis</a:t>
            </a:r>
            <a:r>
              <a:rPr lang="en-US" dirty="0"/>
              <a:t>(computing an abstract semantics) and </a:t>
            </a:r>
            <a:r>
              <a:rPr lang="en-US" i="1" dirty="0"/>
              <a:t>program verification</a:t>
            </a:r>
            <a:r>
              <a:rPr lang="en-US" dirty="0"/>
              <a:t> (proving that an abstract semantics satisfies an abstract specification) </a:t>
            </a:r>
            <a:endParaRPr lang="en-US" dirty="0" smtClean="0"/>
          </a:p>
          <a:p>
            <a:r>
              <a:rPr lang="en-US" dirty="0"/>
              <a:t>Abstract interpretation theory studies semantics (formal models of computer systems), abstractions, their soundness, and completeness</a:t>
            </a:r>
            <a:r>
              <a:rPr lang="en-US" dirty="0" smtClean="0"/>
              <a:t>.</a:t>
            </a:r>
            <a:endParaRPr lang="en-US" dirty="0"/>
          </a:p>
          <a:p>
            <a:endParaRPr lang="en-US" sz="2800" dirty="0" smtClean="0"/>
          </a:p>
        </p:txBody>
      </p:sp>
      <p:pic>
        <p:nvPicPr>
          <p:cNvPr id="3074" name="Picture 2" descr="C:\Users\Mohammad\Desktop\dictionary-clipart-free-vector-look-it-up-clip-art_107415_Look_It_Up_clip_art_high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9000" y="292781"/>
            <a:ext cx="1573161"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273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a:bodyPr>
          <a:lstStyle/>
          <a:p>
            <a:r>
              <a:rPr lang="en-US" sz="2800" dirty="0" smtClean="0"/>
              <a:t>Abstract Interpretation</a:t>
            </a:r>
          </a:p>
          <a:p>
            <a:pPr lvl="1"/>
            <a:r>
              <a:rPr lang="en-US" dirty="0" smtClean="0"/>
              <a:t>consists </a:t>
            </a:r>
            <a:r>
              <a:rPr lang="en-US" dirty="0"/>
              <a:t>in considering an </a:t>
            </a:r>
            <a:r>
              <a:rPr lang="en-US" dirty="0">
                <a:latin typeface="CMU Classical Serif" panose="02000603000000000000" pitchFamily="2" charset="0"/>
                <a:ea typeface="CMU Classical Serif" panose="02000603000000000000" pitchFamily="2" charset="0"/>
                <a:cs typeface="CMU Classical Serif" panose="02000603000000000000" pitchFamily="2" charset="0"/>
              </a:rPr>
              <a:t>abstract semantics</a:t>
            </a:r>
            <a:r>
              <a:rPr lang="en-US" dirty="0"/>
              <a:t>, that </a:t>
            </a:r>
            <a:r>
              <a:rPr lang="en-US" dirty="0" smtClean="0"/>
              <a:t>is to </a:t>
            </a:r>
            <a:r>
              <a:rPr lang="en-US" dirty="0"/>
              <a:t>say a </a:t>
            </a:r>
            <a:r>
              <a:rPr lang="en-US" u="sng" dirty="0"/>
              <a:t>superset</a:t>
            </a:r>
            <a:r>
              <a:rPr lang="en-US" dirty="0"/>
              <a:t> of the concrete semantics of the </a:t>
            </a:r>
            <a:r>
              <a:rPr lang="en-US" dirty="0" smtClean="0"/>
              <a:t>program</a:t>
            </a:r>
          </a:p>
          <a:p>
            <a:pPr lvl="1"/>
            <a:r>
              <a:rPr lang="en-US" dirty="0"/>
              <a:t>the abstract semantics </a:t>
            </a:r>
            <a:r>
              <a:rPr lang="en-US" dirty="0">
                <a:solidFill>
                  <a:srgbClr val="7030A0"/>
                </a:solidFill>
              </a:rPr>
              <a:t>covers all possible </a:t>
            </a:r>
            <a:r>
              <a:rPr lang="en-US" dirty="0" smtClean="0">
                <a:solidFill>
                  <a:srgbClr val="7030A0"/>
                </a:solidFill>
              </a:rPr>
              <a:t>concrete cases</a:t>
            </a:r>
            <a:endParaRPr lang="en-US" dirty="0" smtClean="0"/>
          </a:p>
          <a:p>
            <a:pPr lvl="1"/>
            <a:r>
              <a:rPr lang="en-US" dirty="0">
                <a:solidFill>
                  <a:srgbClr val="00B0F0"/>
                </a:solidFill>
              </a:rPr>
              <a:t>correct</a:t>
            </a:r>
            <a:r>
              <a:rPr lang="en-US" dirty="0"/>
              <a:t>: if the abstract semantics is safe (does not </a:t>
            </a:r>
            <a:r>
              <a:rPr lang="en-US" dirty="0" smtClean="0"/>
              <a:t>intersect the </a:t>
            </a:r>
            <a:r>
              <a:rPr lang="en-US" dirty="0"/>
              <a:t>forbidden zone) then so is the concrete semantics</a:t>
            </a:r>
            <a:endParaRPr lang="en-US" sz="3200" dirty="0" smtClean="0">
              <a:solidFill>
                <a:srgbClr val="7030A0"/>
              </a:solidFill>
            </a:endParaRPr>
          </a:p>
        </p:txBody>
      </p:sp>
      <p:pic>
        <p:nvPicPr>
          <p:cNvPr id="3074" name="Picture 2" descr="C:\Users\Mohammad\Desktop\dictionary-clipart-free-vector-look-it-up-clip-art_107415_Look_It_Up_clip_art_high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9000" y="292781"/>
            <a:ext cx="1573161" cy="1219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914400" y="2096730"/>
            <a:ext cx="7924800" cy="4029433"/>
          </a:xfrm>
          <a:prstGeom prst="rect">
            <a:avLst/>
          </a:prstGeom>
        </p:spPr>
      </p:pic>
    </p:spTree>
    <p:extLst>
      <p:ext uri="{BB962C8B-B14F-4D97-AF65-F5344CB8AC3E}">
        <p14:creationId xmlns:p14="http://schemas.microsoft.com/office/powerpoint/2010/main" val="1825757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fontScale="92500"/>
          </a:bodyPr>
          <a:lstStyle/>
          <a:p>
            <a:r>
              <a:rPr lang="en-US" dirty="0"/>
              <a:t>Static analysis is the automatic determination of abstract program properties </a:t>
            </a:r>
            <a:r>
              <a:rPr lang="en-US" dirty="0" smtClean="0"/>
              <a:t>including</a:t>
            </a:r>
            <a:r>
              <a:rPr lang="en-US" dirty="0"/>
              <a:t> </a:t>
            </a:r>
            <a:r>
              <a:rPr lang="en-US" i="1" dirty="0"/>
              <a:t>Dataflow Analysis</a:t>
            </a:r>
            <a:r>
              <a:rPr lang="en-US" dirty="0"/>
              <a:t>  </a:t>
            </a:r>
            <a:r>
              <a:rPr lang="en-US" i="1" dirty="0"/>
              <a:t>Set-based </a:t>
            </a:r>
            <a:r>
              <a:rPr lang="en-US" i="1" dirty="0" smtClean="0"/>
              <a:t>Analysis</a:t>
            </a:r>
            <a:r>
              <a:rPr lang="en-US" dirty="0" smtClean="0"/>
              <a:t>, </a:t>
            </a:r>
            <a:r>
              <a:rPr lang="en-US" dirty="0"/>
              <a:t>etc. This was the motivating application behind the introduction of the abstract interpretation theory</a:t>
            </a:r>
            <a:r>
              <a:rPr lang="en-US" dirty="0" smtClean="0"/>
              <a:t>.</a:t>
            </a:r>
          </a:p>
          <a:p>
            <a:endParaRPr lang="en-US" sz="2800" dirty="0"/>
          </a:p>
          <a:p>
            <a:r>
              <a:rPr lang="en-US" sz="2800" dirty="0" smtClean="0"/>
              <a:t>Its Application in: Syntax, Semantics, Proofs, Static Analysis, Types, Model Checking, Program Transformation, Malware Detection, Termination Analysis.</a:t>
            </a:r>
          </a:p>
        </p:txBody>
      </p:sp>
      <p:pic>
        <p:nvPicPr>
          <p:cNvPr id="3074" name="Picture 2" descr="C:\Users\Mohammad\Desktop\dictionary-clipart-free-vector-look-it-up-clip-art_107415_Look_It_Up_clip_art_high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9000" y="292781"/>
            <a:ext cx="1573161"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3612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a:bodyPr>
          <a:lstStyle/>
          <a:p>
            <a:r>
              <a:rPr lang="en-US" dirty="0"/>
              <a:t>An abstract domain is an abstract algebra, often implemented as a library </a:t>
            </a:r>
            <a:r>
              <a:rPr lang="en-US" dirty="0" smtClean="0"/>
              <a:t>module, </a:t>
            </a:r>
            <a:r>
              <a:rPr lang="en-US" dirty="0"/>
              <a:t>providing a description of abstract program properties and abstract property transformers describing the operational effect of program instructions and commands in the abstract. Abstract domains are often complete lattices, an abstraction of </a:t>
            </a:r>
            <a:r>
              <a:rPr lang="en-US" dirty="0" err="1" smtClean="0"/>
              <a:t>powersets</a:t>
            </a:r>
            <a:endParaRPr lang="en-US" dirty="0" smtClean="0"/>
          </a:p>
        </p:txBody>
      </p:sp>
      <p:pic>
        <p:nvPicPr>
          <p:cNvPr id="3074" name="Picture 2" descr="C:\Users\Mohammad\Desktop\dictionary-clipart-free-vector-look-it-up-clip-art_107415_Look_It_Up_clip_art_high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9000" y="292781"/>
            <a:ext cx="1573161"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32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fontScale="77500" lnSpcReduction="20000"/>
          </a:bodyPr>
          <a:lstStyle/>
          <a:p>
            <a:r>
              <a:rPr lang="en-US" sz="2800" dirty="0"/>
              <a:t>MOP (Merge Over all Paths): </a:t>
            </a:r>
            <a:r>
              <a:rPr lang="en-US" dirty="0"/>
              <a:t>The first dataflow analyses where proved correct by comparing the union of the abstraction along all execution paths (so-called MOP solution) with a </a:t>
            </a:r>
            <a:r>
              <a:rPr lang="en-US" dirty="0" err="1"/>
              <a:t>fixpoint</a:t>
            </a:r>
            <a:r>
              <a:rPr lang="en-US" dirty="0"/>
              <a:t> solution using transfer functions (i.e. abstract property transformer</a:t>
            </a:r>
            <a:r>
              <a:rPr lang="en-US" dirty="0" smtClean="0"/>
              <a:t>)</a:t>
            </a:r>
          </a:p>
          <a:p>
            <a:r>
              <a:rPr lang="en-US" dirty="0"/>
              <a:t>Instead of comparing one solution of the static analysis problem to another one, the theory of abstract interpretation introduced the idea that the correctness/soundness should be expressed with respect to a formal semantics. A consequence is that static analysis algorithms can be specified and designed by approximation of a program semantics. Moreover, the "</a:t>
            </a:r>
            <a:r>
              <a:rPr lang="en-US" dirty="0" err="1"/>
              <a:t>fixpoint</a:t>
            </a:r>
            <a:r>
              <a:rPr lang="en-US" dirty="0"/>
              <a:t> solution" was shown to be an abstraction of the "MOP solution".</a:t>
            </a:r>
            <a:endParaRPr lang="en-US" sz="2800" dirty="0"/>
          </a:p>
        </p:txBody>
      </p:sp>
      <p:pic>
        <p:nvPicPr>
          <p:cNvPr id="3074" name="Picture 2" descr="C:\Users\Mohammad\Desktop\dictionary-clipart-free-vector-look-it-up-clip-art_107415_Look_It_Up_clip_art_high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9000" y="292781"/>
            <a:ext cx="1573161"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42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fontScale="85000" lnSpcReduction="20000"/>
          </a:bodyPr>
          <a:lstStyle/>
          <a:p>
            <a:r>
              <a:rPr lang="en-US" dirty="0"/>
              <a:t>The </a:t>
            </a:r>
            <a:r>
              <a:rPr lang="en-US" i="1" dirty="0"/>
              <a:t>collecting semantics</a:t>
            </a:r>
            <a:r>
              <a:rPr lang="en-US" dirty="0"/>
              <a:t> or </a:t>
            </a:r>
            <a:r>
              <a:rPr lang="en-US" i="1" dirty="0"/>
              <a:t>non-standard </a:t>
            </a:r>
            <a:r>
              <a:rPr lang="en-US" i="1" dirty="0" smtClean="0"/>
              <a:t>semantics</a:t>
            </a:r>
            <a:r>
              <a:rPr lang="en-US" dirty="0" smtClean="0"/>
              <a:t> </a:t>
            </a:r>
            <a:r>
              <a:rPr lang="en-US" dirty="0"/>
              <a:t>is the semantics of the language formally defining the program execution properties of interest to be analyzed by abstraction. These program executions themselves are formalized by the standard semantics</a:t>
            </a:r>
            <a:r>
              <a:rPr lang="en-US" dirty="0" smtClean="0"/>
              <a:t>.</a:t>
            </a:r>
          </a:p>
          <a:p>
            <a:r>
              <a:rPr lang="en-US" dirty="0"/>
              <a:t>For </a:t>
            </a:r>
            <a:r>
              <a:rPr lang="en-US" dirty="0" smtClean="0"/>
              <a:t>example, </a:t>
            </a:r>
            <a:r>
              <a:rPr lang="en-US" dirty="0"/>
              <a:t>the standard semantics is an operational </a:t>
            </a:r>
            <a:r>
              <a:rPr lang="en-US" dirty="0" smtClean="0"/>
              <a:t>semantics. </a:t>
            </a:r>
            <a:r>
              <a:rPr lang="en-US" dirty="0"/>
              <a:t>The concrete properties of interest are invariance properties so the collecting semantics defines the reachable states from initial states. This collecting semantics is expressed as the least </a:t>
            </a:r>
            <a:r>
              <a:rPr lang="en-US" dirty="0" err="1"/>
              <a:t>fixpoint</a:t>
            </a:r>
            <a:r>
              <a:rPr lang="en-US" dirty="0"/>
              <a:t> of equations using strongest </a:t>
            </a:r>
            <a:r>
              <a:rPr lang="en-US" dirty="0" err="1"/>
              <a:t>postcondition</a:t>
            </a:r>
            <a:r>
              <a:rPr lang="en-US" dirty="0"/>
              <a:t> transformers. Thus the considered abstractions provide abstract invariance properties (</a:t>
            </a:r>
            <a:r>
              <a:rPr lang="en-US" dirty="0" err="1"/>
              <a:t>overapproximating</a:t>
            </a:r>
            <a:r>
              <a:rPr lang="en-US" dirty="0"/>
              <a:t> the reachable states).</a:t>
            </a:r>
            <a:endParaRPr lang="en-US" sz="2800" dirty="0"/>
          </a:p>
        </p:txBody>
      </p:sp>
      <p:pic>
        <p:nvPicPr>
          <p:cNvPr id="3074" name="Picture 2" descr="C:\Users\Mohammad\Desktop\dictionary-clipart-free-vector-look-it-up-clip-art_107415_Look_It_Up_clip_art_high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9000" y="292781"/>
            <a:ext cx="1573161"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265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fontScale="85000" lnSpcReduction="10000"/>
          </a:bodyPr>
          <a:lstStyle/>
          <a:p>
            <a:r>
              <a:rPr lang="en-US" dirty="0"/>
              <a:t>Galois connections can be used when the abstract domain always offers a most precise </a:t>
            </a:r>
            <a:r>
              <a:rPr lang="en-US" dirty="0" smtClean="0"/>
              <a:t>approximation </a:t>
            </a:r>
            <a:r>
              <a:rPr lang="en-US" dirty="0"/>
              <a:t>of any concrete </a:t>
            </a:r>
            <a:r>
              <a:rPr lang="en-US" dirty="0" smtClean="0"/>
              <a:t>property</a:t>
            </a:r>
          </a:p>
          <a:p>
            <a:r>
              <a:rPr lang="en-US" dirty="0"/>
              <a:t>An interesting consequence of the existence of the best abstraction of concrete properties is the existence of best/most precise transformers, which provides guidelines for their [automatic] </a:t>
            </a:r>
            <a:r>
              <a:rPr lang="en-US" dirty="0" smtClean="0"/>
              <a:t>design. </a:t>
            </a:r>
            <a:r>
              <a:rPr lang="en-US" dirty="0"/>
              <a:t>Moreover by abstracting </a:t>
            </a:r>
            <a:r>
              <a:rPr lang="en-US" dirty="0" err="1"/>
              <a:t>fixpoints</a:t>
            </a:r>
            <a:r>
              <a:rPr lang="en-US" dirty="0"/>
              <a:t> by </a:t>
            </a:r>
            <a:r>
              <a:rPr lang="en-US" dirty="0" err="1"/>
              <a:t>fixpoints</a:t>
            </a:r>
            <a:r>
              <a:rPr lang="en-US" dirty="0"/>
              <a:t>, static analysis is specified by an abstract semantics expressed in </a:t>
            </a:r>
            <a:r>
              <a:rPr lang="en-US" dirty="0" err="1"/>
              <a:t>fixpoint</a:t>
            </a:r>
            <a:r>
              <a:rPr lang="en-US" dirty="0"/>
              <a:t> form whereas a static analyzer is an algorithm for computing or </a:t>
            </a:r>
            <a:r>
              <a:rPr lang="en-US" dirty="0" err="1"/>
              <a:t>overapproximating</a:t>
            </a:r>
            <a:r>
              <a:rPr lang="en-US" dirty="0"/>
              <a:t> this </a:t>
            </a:r>
            <a:r>
              <a:rPr lang="en-US" dirty="0" err="1"/>
              <a:t>fixpoint</a:t>
            </a:r>
            <a:r>
              <a:rPr lang="en-US" dirty="0"/>
              <a:t>.</a:t>
            </a:r>
            <a:endParaRPr lang="en-US" dirty="0" smtClean="0"/>
          </a:p>
          <a:p>
            <a:endParaRPr lang="en-US" sz="2800" dirty="0"/>
          </a:p>
        </p:txBody>
      </p:sp>
      <p:pic>
        <p:nvPicPr>
          <p:cNvPr id="3074" name="Picture 2" descr="C:\Users\Mohammad\Desktop\dictionary-clipart-free-vector-look-it-up-clip-art_107415_Look_It_Up_clip_art_high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9000" y="292781"/>
            <a:ext cx="1573161"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3092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a:t>Most program properties can be expressed as </a:t>
            </a:r>
            <a:r>
              <a:rPr lang="en-US" dirty="0" err="1"/>
              <a:t>fixpoints</a:t>
            </a:r>
            <a:r>
              <a:rPr lang="en-US" dirty="0"/>
              <a:t> of monotone or extensive property transformers, a property preserved by </a:t>
            </a:r>
            <a:r>
              <a:rPr lang="en-US" dirty="0" smtClean="0"/>
              <a:t>abstraction. </a:t>
            </a:r>
            <a:r>
              <a:rPr lang="en-US" dirty="0"/>
              <a:t>This reduces program analysis to </a:t>
            </a:r>
            <a:r>
              <a:rPr lang="en-US" dirty="0" err="1"/>
              <a:t>fixpoint</a:t>
            </a:r>
            <a:r>
              <a:rPr lang="en-US" dirty="0"/>
              <a:t> approximation and verification to </a:t>
            </a:r>
            <a:r>
              <a:rPr lang="en-US" dirty="0" err="1"/>
              <a:t>fixpoint</a:t>
            </a:r>
            <a:r>
              <a:rPr lang="en-US" dirty="0"/>
              <a:t> </a:t>
            </a:r>
            <a:r>
              <a:rPr lang="en-US" dirty="0" smtClean="0"/>
              <a:t>checking.</a:t>
            </a:r>
          </a:p>
          <a:p>
            <a:r>
              <a:rPr lang="en-US" dirty="0"/>
              <a:t>A consequence of the formalization of static analyses by Galois connections is that they can be organized into a complete lattice according to the partial order of their relative precisions</a:t>
            </a:r>
            <a:endParaRPr lang="en-US" sz="2800" dirty="0"/>
          </a:p>
        </p:txBody>
      </p:sp>
      <p:pic>
        <p:nvPicPr>
          <p:cNvPr id="3074" name="Picture 2" descr="C:\Users\Mohammad\Desktop\dictionary-clipart-free-vector-look-it-up-clip-art_107415_Look_It_Up_clip_art_high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9000" y="292781"/>
            <a:ext cx="1573161"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9670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a:bodyPr>
          <a:lstStyle/>
          <a:p>
            <a:r>
              <a:rPr lang="en-US" sz="2800" dirty="0" smtClean="0"/>
              <a:t>Formal Methods are Abstract Interpretations!</a:t>
            </a:r>
          </a:p>
          <a:p>
            <a:pPr lvl="1"/>
            <a:r>
              <a:rPr lang="en-US" sz="2600" dirty="0" smtClean="0">
                <a:solidFill>
                  <a:srgbClr val="7030A0"/>
                </a:solidFill>
              </a:rPr>
              <a:t>Model Checking</a:t>
            </a:r>
            <a:r>
              <a:rPr lang="en-US" sz="2600" dirty="0" smtClean="0"/>
              <a:t>: </a:t>
            </a:r>
            <a:r>
              <a:rPr lang="en-US" sz="2600" dirty="0"/>
              <a:t>abstract semantics is given </a:t>
            </a:r>
            <a:r>
              <a:rPr lang="en-US" sz="2600" u="sng" dirty="0"/>
              <a:t>manually</a:t>
            </a:r>
            <a:r>
              <a:rPr lang="en-US" sz="2600" dirty="0"/>
              <a:t> by the </a:t>
            </a:r>
            <a:r>
              <a:rPr lang="en-US" sz="2600" dirty="0" smtClean="0"/>
              <a:t>user (</a:t>
            </a:r>
            <a:r>
              <a:rPr lang="en-US" sz="2600" dirty="0"/>
              <a:t>a </a:t>
            </a:r>
            <a:r>
              <a:rPr lang="en-US" sz="2600" dirty="0">
                <a:latin typeface="CMU Classical Serif" panose="02000603000000000000" pitchFamily="2" charset="0"/>
                <a:ea typeface="CMU Classical Serif" panose="02000603000000000000" pitchFamily="2" charset="0"/>
                <a:cs typeface="CMU Classical Serif" panose="02000603000000000000" pitchFamily="2" charset="0"/>
              </a:rPr>
              <a:t>finitary model </a:t>
            </a:r>
            <a:r>
              <a:rPr lang="en-US" sz="2600" dirty="0"/>
              <a:t>of the program </a:t>
            </a:r>
            <a:r>
              <a:rPr lang="en-US" sz="2600" dirty="0" smtClean="0"/>
              <a:t>execution)</a:t>
            </a:r>
            <a:endParaRPr lang="en-US" sz="2600" dirty="0">
              <a:solidFill>
                <a:srgbClr val="7030A0"/>
              </a:solidFill>
            </a:endParaRPr>
          </a:p>
          <a:p>
            <a:pPr lvl="1"/>
            <a:r>
              <a:rPr lang="en-US" sz="2600" dirty="0" smtClean="0">
                <a:solidFill>
                  <a:srgbClr val="0070C0"/>
                </a:solidFill>
              </a:rPr>
              <a:t>Deductive Methods: </a:t>
            </a:r>
            <a:r>
              <a:rPr lang="en-US" sz="2600" dirty="0"/>
              <a:t>the </a:t>
            </a:r>
            <a:r>
              <a:rPr lang="en-US" sz="2600" u="sng" dirty="0"/>
              <a:t>user</a:t>
            </a:r>
            <a:r>
              <a:rPr lang="en-US" sz="2600" dirty="0"/>
              <a:t> must provide the abstract semantics in </a:t>
            </a:r>
            <a:r>
              <a:rPr lang="en-US" sz="2600" dirty="0" smtClean="0"/>
              <a:t>the form </a:t>
            </a:r>
            <a:r>
              <a:rPr lang="en-US" sz="2600" dirty="0"/>
              <a:t>of </a:t>
            </a:r>
            <a:r>
              <a:rPr lang="en-US" sz="2600" dirty="0">
                <a:latin typeface="CMU Classical Serif" panose="02000603000000000000" pitchFamily="2" charset="0"/>
                <a:ea typeface="CMU Classical Serif" panose="02000603000000000000" pitchFamily="2" charset="0"/>
                <a:cs typeface="CMU Classical Serif" panose="02000603000000000000" pitchFamily="2" charset="0"/>
              </a:rPr>
              <a:t>inductive </a:t>
            </a:r>
            <a:r>
              <a:rPr lang="en-US" sz="2600" dirty="0" smtClean="0">
                <a:latin typeface="CMU Classical Serif" panose="02000603000000000000" pitchFamily="2" charset="0"/>
                <a:ea typeface="CMU Classical Serif" panose="02000603000000000000" pitchFamily="2" charset="0"/>
                <a:cs typeface="CMU Classical Serif" panose="02000603000000000000" pitchFamily="2" charset="0"/>
              </a:rPr>
              <a:t>arguments</a:t>
            </a:r>
          </a:p>
          <a:p>
            <a:pPr lvl="1"/>
            <a:r>
              <a:rPr lang="en-US" sz="2600" dirty="0" smtClean="0">
                <a:solidFill>
                  <a:srgbClr val="008A3E"/>
                </a:solidFill>
              </a:rPr>
              <a:t>Static Analysis: </a:t>
            </a:r>
            <a:r>
              <a:rPr lang="en-US" sz="2600" dirty="0"/>
              <a:t>the abstract semantics is </a:t>
            </a:r>
            <a:r>
              <a:rPr lang="en-US" sz="2600" dirty="0" smtClean="0"/>
              <a:t>computed </a:t>
            </a:r>
            <a:r>
              <a:rPr lang="en-US" sz="2600" u="sng" dirty="0" smtClean="0"/>
              <a:t>automatically</a:t>
            </a:r>
            <a:r>
              <a:rPr lang="en-US" sz="2600" dirty="0" smtClean="0"/>
              <a:t> </a:t>
            </a:r>
            <a:r>
              <a:rPr lang="en-US" sz="2600" dirty="0"/>
              <a:t>from the program text according to </a:t>
            </a:r>
            <a:r>
              <a:rPr lang="en-US" sz="2600" dirty="0" smtClean="0">
                <a:latin typeface="CMU Classical Serif" panose="02000603000000000000" pitchFamily="2" charset="0"/>
                <a:ea typeface="CMU Classical Serif" panose="02000603000000000000" pitchFamily="2" charset="0"/>
                <a:cs typeface="CMU Classical Serif" panose="02000603000000000000" pitchFamily="2" charset="0"/>
              </a:rPr>
              <a:t>predefined abstractions</a:t>
            </a:r>
          </a:p>
        </p:txBody>
      </p:sp>
      <p:pic>
        <p:nvPicPr>
          <p:cNvPr id="3074" name="Picture 2" descr="C:\Users\Mohammad\Desktop\dictionary-clipart-free-vector-look-it-up-clip-art_107415_Look_It_Up_clip_art_high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9000" y="292781"/>
            <a:ext cx="1573161"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928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a:bodyPr>
          <a:lstStyle/>
          <a:p>
            <a:r>
              <a:rPr lang="en-US" sz="2800" dirty="0" smtClean="0"/>
              <a:t>Requirements of Abstract Semantics</a:t>
            </a:r>
          </a:p>
          <a:p>
            <a:pPr lvl="1"/>
            <a:r>
              <a:rPr lang="en-US" dirty="0">
                <a:solidFill>
                  <a:srgbClr val="11A318"/>
                </a:solidFill>
              </a:rPr>
              <a:t>sound</a:t>
            </a:r>
            <a:r>
              <a:rPr lang="en-US" dirty="0"/>
              <a:t> so that no possible error can be </a:t>
            </a:r>
            <a:r>
              <a:rPr lang="en-US" dirty="0" smtClean="0"/>
              <a:t>forgotten</a:t>
            </a:r>
          </a:p>
          <a:p>
            <a:pPr lvl="2"/>
            <a:r>
              <a:rPr lang="en-US" sz="2800" dirty="0"/>
              <a:t>no conclusion derived </a:t>
            </a:r>
            <a:r>
              <a:rPr lang="en-US" sz="2800" dirty="0" smtClean="0"/>
              <a:t>from </a:t>
            </a:r>
            <a:r>
              <a:rPr lang="en-US" sz="2800" dirty="0"/>
              <a:t>the abstract semantics is wrong relative to the program concrete semantics and </a:t>
            </a:r>
            <a:r>
              <a:rPr lang="en-US" sz="2800" dirty="0" smtClean="0"/>
              <a:t>specification</a:t>
            </a:r>
            <a:endParaRPr lang="en-US" dirty="0"/>
          </a:p>
          <a:p>
            <a:pPr lvl="1"/>
            <a:r>
              <a:rPr lang="en-US" dirty="0" smtClean="0">
                <a:solidFill>
                  <a:srgbClr val="00B0F0"/>
                </a:solidFill>
              </a:rPr>
              <a:t>precise</a:t>
            </a:r>
            <a:r>
              <a:rPr lang="en-US" dirty="0" smtClean="0"/>
              <a:t> </a:t>
            </a:r>
            <a:r>
              <a:rPr lang="en-US" dirty="0"/>
              <a:t>enough (to avoid false alarms</a:t>
            </a:r>
            <a:r>
              <a:rPr lang="en-US" dirty="0" smtClean="0"/>
              <a:t>)</a:t>
            </a:r>
            <a:endParaRPr lang="fa-IR" dirty="0" smtClean="0"/>
          </a:p>
          <a:p>
            <a:pPr lvl="1"/>
            <a:r>
              <a:rPr lang="en-US" dirty="0" smtClean="0"/>
              <a:t>as </a:t>
            </a:r>
            <a:r>
              <a:rPr lang="en-US" dirty="0">
                <a:solidFill>
                  <a:srgbClr val="7030A0"/>
                </a:solidFill>
              </a:rPr>
              <a:t>simple/abstract</a:t>
            </a:r>
            <a:r>
              <a:rPr lang="en-US" dirty="0"/>
              <a:t> as </a:t>
            </a:r>
            <a:r>
              <a:rPr lang="en-US" dirty="0" smtClean="0"/>
              <a:t>possible</a:t>
            </a:r>
          </a:p>
        </p:txBody>
      </p:sp>
      <p:pic>
        <p:nvPicPr>
          <p:cNvPr id="3074" name="Picture 2" descr="C:\Users\Mohammad\Desktop\dictionary-clipart-free-vector-look-it-up-clip-art_107415_Look_It_Up_clip_art_high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9000" y="292781"/>
            <a:ext cx="1573161"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007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S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MA">
      <a:majorFont>
        <a:latin typeface="CMU Sans Serif"/>
        <a:ea typeface=""/>
        <a:cs typeface="B Nazanin"/>
      </a:majorFont>
      <a:minorFont>
        <a:latin typeface="CMU Sans Serif Demi Condensed"/>
        <a:ea typeface=""/>
        <a:cs typeface="B Nazani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SMA</Template>
  <TotalTime>9285</TotalTime>
  <Words>2272</Words>
  <Application>Microsoft Office PowerPoint</Application>
  <PresentationFormat>On-screen Show (4:3)</PresentationFormat>
  <Paragraphs>446</Paragraphs>
  <Slides>75</Slides>
  <Notes>73</Notes>
  <HiddenSlides>14</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75</vt:i4>
      </vt:variant>
    </vt:vector>
  </HeadingPairs>
  <TitlesOfParts>
    <vt:vector size="85" baseType="lpstr">
      <vt:lpstr>Arial</vt:lpstr>
      <vt:lpstr>B Nazanin</vt:lpstr>
      <vt:lpstr>Calibri</vt:lpstr>
      <vt:lpstr>Cambria Math</vt:lpstr>
      <vt:lpstr>CMU Classical Serif</vt:lpstr>
      <vt:lpstr>CMU Sans Serif</vt:lpstr>
      <vt:lpstr>CMU Sans Serif Demi Condensed</vt:lpstr>
      <vt:lpstr>CMU Serif</vt:lpstr>
      <vt:lpstr>Consolas</vt:lpstr>
      <vt:lpstr>SMA</vt:lpstr>
      <vt:lpstr>Relational Abstract Interpretation  for Enforcing  Information Flow Security</vt:lpstr>
      <vt:lpstr>Outline</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Abstract Domain and Transform</vt:lpstr>
      <vt:lpstr>Abstract Domain and Transform</vt:lpstr>
      <vt:lpstr>Abstract Domain and Transform</vt:lpstr>
      <vt:lpstr>Abstract Domain and Transform</vt:lpstr>
      <vt:lpstr>Abstract Domain and Transform</vt:lpstr>
      <vt:lpstr>Abstract Domain and Transform</vt:lpstr>
      <vt:lpstr>Abstract Domain and Transform</vt:lpstr>
      <vt:lpstr>Abstract Domain and Transform</vt:lpstr>
      <vt:lpstr>Abstract Domain and Transform</vt:lpstr>
      <vt:lpstr>Abstract Domain and Transform</vt:lpstr>
      <vt:lpstr>Galois Connection</vt:lpstr>
      <vt:lpstr>Galois Connection</vt:lpstr>
      <vt:lpstr>Galois Connection</vt:lpstr>
      <vt:lpstr>Combination of Galois Connections</vt:lpstr>
      <vt:lpstr>Combination of Galois Connections</vt:lpstr>
      <vt:lpstr>Combination of Galois Connections</vt:lpstr>
      <vt:lpstr>Combination of Galois Connections</vt:lpstr>
      <vt:lpstr>Abstract-interpretation-based tools</vt:lpstr>
      <vt:lpstr>Relational Abstract Interpretation  for the Verification of 2-Hypersafety Properties</vt:lpstr>
      <vt:lpstr>Motivation</vt:lpstr>
      <vt:lpstr>Motivation</vt:lpstr>
      <vt:lpstr>Set up</vt:lpstr>
      <vt:lpstr>Main Idea</vt:lpstr>
      <vt:lpstr>Main Idea</vt:lpstr>
      <vt:lpstr>Merge Over All Twin Computations</vt:lpstr>
      <vt:lpstr>Merge Over All Twin Computations</vt:lpstr>
      <vt:lpstr>Merge Over All Twin Computations</vt:lpstr>
      <vt:lpstr>Merge Over All Twin Computations</vt:lpstr>
      <vt:lpstr>Merge Over All Twin Computations</vt:lpstr>
      <vt:lpstr>Merge Over All Twin Computations</vt:lpstr>
      <vt:lpstr>Merge Over All Twin Computations</vt:lpstr>
      <vt:lpstr>Merge Over All Twin Computations</vt:lpstr>
      <vt:lpstr>Merge Over All Twin Computations</vt:lpstr>
      <vt:lpstr>Merge Over All Twin Computations</vt:lpstr>
      <vt:lpstr>Verification</vt:lpstr>
      <vt:lpstr>Self-Composition of CFG</vt:lpstr>
      <vt:lpstr>Self-Composition of CFG</vt:lpstr>
      <vt:lpstr>Self-Composition of CFG</vt:lpstr>
      <vt:lpstr>Self-Composition of CFG</vt:lpstr>
      <vt:lpstr>Proving Noninterference</vt:lpstr>
      <vt:lpstr>Proving Noninterference</vt:lpstr>
      <vt:lpstr>State transformers of edges (concrete transformers)</vt:lpstr>
      <vt:lpstr>Proving Noninterference</vt:lpstr>
      <vt:lpstr>Proving Noninterference</vt:lpstr>
      <vt:lpstr>Proving Noninterference</vt:lpstr>
      <vt:lpstr>Proving Noninterference</vt:lpstr>
      <vt:lpstr>Proving Noninterference</vt:lpstr>
      <vt:lpstr>Conclusion</vt:lpstr>
      <vt:lpstr>References</vt:lpstr>
      <vt:lpstr>Any Questions?</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vector>
  </TitlesOfParts>
  <Company>MRT www.Win2Farsi.com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Mohammad</dc:creator>
  <cp:lastModifiedBy>Seyed Mohammad Mehdi Ahmadpanah</cp:lastModifiedBy>
  <cp:revision>1821</cp:revision>
  <dcterms:created xsi:type="dcterms:W3CDTF">2017-02-16T11:10:54Z</dcterms:created>
  <dcterms:modified xsi:type="dcterms:W3CDTF">2018-12-31T20:11:43Z</dcterms:modified>
</cp:coreProperties>
</file>